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9" r:id="rId2"/>
    <p:sldId id="310" r:id="rId3"/>
    <p:sldId id="416" r:id="rId4"/>
    <p:sldId id="332" r:id="rId5"/>
    <p:sldId id="377" r:id="rId6"/>
    <p:sldId id="373" r:id="rId7"/>
    <p:sldId id="403" r:id="rId8"/>
    <p:sldId id="418" r:id="rId9"/>
    <p:sldId id="316" r:id="rId10"/>
    <p:sldId id="379" r:id="rId11"/>
    <p:sldId id="419" r:id="rId12"/>
    <p:sldId id="385" r:id="rId13"/>
    <p:sldId id="406" r:id="rId14"/>
    <p:sldId id="408" r:id="rId15"/>
    <p:sldId id="410" r:id="rId16"/>
    <p:sldId id="386" r:id="rId17"/>
    <p:sldId id="387" r:id="rId18"/>
    <p:sldId id="388" r:id="rId19"/>
    <p:sldId id="414" r:id="rId20"/>
    <p:sldId id="424" r:id="rId21"/>
    <p:sldId id="423" r:id="rId22"/>
    <p:sldId id="389" r:id="rId23"/>
    <p:sldId id="420" r:id="rId24"/>
    <p:sldId id="421" r:id="rId25"/>
    <p:sldId id="335" r:id="rId26"/>
    <p:sldId id="412" r:id="rId27"/>
    <p:sldId id="402" r:id="rId28"/>
    <p:sldId id="39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034"/>
    <a:srgbClr val="D7CECF"/>
    <a:srgbClr val="012E21"/>
    <a:srgbClr val="012921"/>
    <a:srgbClr val="037761"/>
    <a:srgbClr val="E6E8C6"/>
    <a:srgbClr val="D3D799"/>
    <a:srgbClr val="036956"/>
    <a:srgbClr val="F4E7D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36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0FF7B-3312-4748-9CAB-7DD747F3BE55}" type="datetimeFigureOut">
              <a:rPr lang="en-US" smtClean="0"/>
              <a:t>7/30/2023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DDFD4-7C1D-4BB8-9501-4B4A67D17C2F}" type="slidenum">
              <a:rPr lang="en-US" smtClean="0"/>
              <a:t>‹#›</a:t>
            </a:fld>
            <a:endParaRPr lang="en-US" dirty="0"/>
          </a:p>
        </p:txBody>
      </p:sp>
    </p:spTree>
    <p:extLst>
      <p:ext uri="{BB962C8B-B14F-4D97-AF65-F5344CB8AC3E}">
        <p14:creationId xmlns:p14="http://schemas.microsoft.com/office/powerpoint/2010/main" val="183229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6579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8729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7898-33DA-42B2-961D-487793CED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6971DE-1AB9-4782-98B3-CB032CB5FE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502D27-CA6C-420A-AB61-0A0F1CA18216}"/>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5" name="Footer Placeholder 4">
            <a:extLst>
              <a:ext uri="{FF2B5EF4-FFF2-40B4-BE49-F238E27FC236}">
                <a16:creationId xmlns:a16="http://schemas.microsoft.com/office/drawing/2014/main" id="{3897EADF-7A42-4649-869F-1BF8EDCB0F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8ADE66-596C-4355-9C6D-FD2C52C52DFD}"/>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563819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A2951-893C-47A7-B951-16F5162EAA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F95508-C8B9-4CBA-9090-13D3D88C19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EDE2B-D077-4EE8-8825-3F3F650274E0}"/>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5" name="Footer Placeholder 4">
            <a:extLst>
              <a:ext uri="{FF2B5EF4-FFF2-40B4-BE49-F238E27FC236}">
                <a16:creationId xmlns:a16="http://schemas.microsoft.com/office/drawing/2014/main" id="{1914A608-E1F9-461F-9A2C-E08A26FC4D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CA2A0D-A422-4D22-A761-6E99842BFC32}"/>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2451106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4523F3-F888-45A7-B072-9D7DC25E60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5DC6BF-DC93-4292-9DCB-6993754D86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493C50-54A9-4A83-996B-EFBDA03ED71C}"/>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5" name="Footer Placeholder 4">
            <a:extLst>
              <a:ext uri="{FF2B5EF4-FFF2-40B4-BE49-F238E27FC236}">
                <a16:creationId xmlns:a16="http://schemas.microsoft.com/office/drawing/2014/main" id="{278AEE87-AD7F-41FC-AA0A-4B5B261173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2835C4-D34B-405A-965E-CE8EEF8687B2}"/>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1288919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44">
    <p:spTree>
      <p:nvGrpSpPr>
        <p:cNvPr id="1" name=""/>
        <p:cNvGrpSpPr/>
        <p:nvPr/>
      </p:nvGrpSpPr>
      <p:grpSpPr>
        <a:xfrm>
          <a:off x="0" y="0"/>
          <a:ext cx="0" cy="0"/>
          <a:chOff x="0" y="0"/>
          <a:chExt cx="0" cy="0"/>
        </a:xfrm>
      </p:grpSpPr>
      <p:sp>
        <p:nvSpPr>
          <p:cNvPr id="510" name="Insert Picture Here.png"/>
          <p:cNvSpPr>
            <a:spLocks noGrp="1"/>
          </p:cNvSpPr>
          <p:nvPr>
            <p:ph type="pic" idx="13"/>
          </p:nvPr>
        </p:nvSpPr>
        <p:spPr>
          <a:xfrm>
            <a:off x="317500" y="317500"/>
            <a:ext cx="11557000" cy="6223001"/>
          </a:xfrm>
          <a:prstGeom prst="rect">
            <a:avLst/>
          </a:prstGeom>
        </p:spPr>
        <p:txBody>
          <a:bodyPr lIns="91439" tIns="45719" rIns="91439" bIns="45719">
            <a:noAutofit/>
          </a:bodyPr>
          <a:lstStyle/>
          <a:p>
            <a:endParaRPr dirty="0"/>
          </a:p>
        </p:txBody>
      </p:sp>
      <p:sp>
        <p:nvSpPr>
          <p:cNvPr id="511" name="Slide Number"/>
          <p:cNvSpPr>
            <a:spLocks noGrp="1"/>
          </p:cNvSpPr>
          <p:nvPr>
            <p:ph type="sldNum" sz="quarter" idx="2"/>
          </p:nvPr>
        </p:nvSpPr>
        <p:spPr>
          <a:prstGeom prst="rect">
            <a:avLst/>
          </a:prstGeom>
        </p:spPr>
        <p:txBody>
          <a:bodyPr/>
          <a:lstStyle/>
          <a:p>
            <a:fld id="{86CB4B4D-7CA3-9044-876B-883B54F8677D}" type="slidenum">
              <a:t>‹#›</a:t>
            </a:fld>
            <a:endParaRPr dirty="0"/>
          </a:p>
        </p:txBody>
      </p:sp>
      <p:sp>
        <p:nvSpPr>
          <p:cNvPr id="512" name="Shape"/>
          <p:cNvSpPr>
            <a:spLocks noGrp="1"/>
          </p:cNvSpPr>
          <p:nvPr>
            <p:ph type="body" idx="14"/>
          </p:nvPr>
        </p:nvSpPr>
        <p:spPr>
          <a:xfrm rot="10800000">
            <a:off x="317500" y="317500"/>
            <a:ext cx="6426638" cy="6223000"/>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rgbClr val="FFFFFF"/>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20531423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Slide #0">
    <p:spTree>
      <p:nvGrpSpPr>
        <p:cNvPr id="1" name=""/>
        <p:cNvGrpSpPr/>
        <p:nvPr/>
      </p:nvGrpSpPr>
      <p:grpSpPr>
        <a:xfrm>
          <a:off x="0" y="0"/>
          <a:ext cx="0" cy="0"/>
          <a:chOff x="0" y="0"/>
          <a:chExt cx="0" cy="0"/>
        </a:xfrm>
      </p:grpSpPr>
      <p:sp>
        <p:nvSpPr>
          <p:cNvPr id="11"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62184333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lide #42">
    <p:spTree>
      <p:nvGrpSpPr>
        <p:cNvPr id="1" name=""/>
        <p:cNvGrpSpPr/>
        <p:nvPr/>
      </p:nvGrpSpPr>
      <p:grpSpPr>
        <a:xfrm>
          <a:off x="0" y="0"/>
          <a:ext cx="0" cy="0"/>
          <a:chOff x="0" y="0"/>
          <a:chExt cx="0" cy="0"/>
        </a:xfrm>
      </p:grpSpPr>
      <p:sp>
        <p:nvSpPr>
          <p:cNvPr id="488" name="Insert Picture Here.png"/>
          <p:cNvSpPr>
            <a:spLocks noGrp="1"/>
          </p:cNvSpPr>
          <p:nvPr>
            <p:ph type="pic" idx="13"/>
          </p:nvPr>
        </p:nvSpPr>
        <p:spPr>
          <a:xfrm>
            <a:off x="317500" y="317500"/>
            <a:ext cx="11557000" cy="6223001"/>
          </a:xfrm>
          <a:prstGeom prst="rect">
            <a:avLst/>
          </a:prstGeom>
        </p:spPr>
        <p:txBody>
          <a:bodyPr lIns="91439" tIns="45719" rIns="91439" bIns="45719">
            <a:noAutofit/>
          </a:bodyPr>
          <a:lstStyle/>
          <a:p>
            <a:endParaRPr dirty="0"/>
          </a:p>
        </p:txBody>
      </p:sp>
      <p:sp>
        <p:nvSpPr>
          <p:cNvPr id="489" name="Shape"/>
          <p:cNvSpPr>
            <a:spLocks noGrp="1"/>
          </p:cNvSpPr>
          <p:nvPr>
            <p:ph type="body" idx="14"/>
          </p:nvPr>
        </p:nvSpPr>
        <p:spPr>
          <a:xfrm>
            <a:off x="4197350" y="-1"/>
            <a:ext cx="6085519" cy="6858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FFFFFF">
              <a:alpha val="5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90" name="Shape"/>
          <p:cNvSpPr>
            <a:spLocks noGrp="1"/>
          </p:cNvSpPr>
          <p:nvPr>
            <p:ph type="body" sz="half" idx="15"/>
          </p:nvPr>
        </p:nvSpPr>
        <p:spPr>
          <a:xfrm>
            <a:off x="5609424" y="-1"/>
            <a:ext cx="4274742" cy="6858001"/>
          </a:xfrm>
          <a:custGeom>
            <a:avLst/>
            <a:gdLst/>
            <a:ahLst/>
            <a:cxnLst>
              <a:cxn ang="0">
                <a:pos x="wd2" y="hd2"/>
              </a:cxn>
              <a:cxn ang="5400000">
                <a:pos x="wd2" y="hd2"/>
              </a:cxn>
              <a:cxn ang="10800000">
                <a:pos x="wd2" y="hd2"/>
              </a:cxn>
              <a:cxn ang="16200000">
                <a:pos x="wd2" y="hd2"/>
              </a:cxn>
            </a:cxnLst>
            <a:rect l="0" t="0" r="r" b="b"/>
            <a:pathLst>
              <a:path w="21600" h="21600" extrusionOk="0">
                <a:moveTo>
                  <a:pt x="12180" y="0"/>
                </a:moveTo>
                <a:lnTo>
                  <a:pt x="0" y="21600"/>
                </a:lnTo>
                <a:lnTo>
                  <a:pt x="9420" y="21600"/>
                </a:lnTo>
                <a:lnTo>
                  <a:pt x="21600" y="0"/>
                </a:lnTo>
                <a:lnTo>
                  <a:pt x="12180" y="0"/>
                </a:lnTo>
                <a:close/>
              </a:path>
            </a:pathLst>
          </a:custGeom>
          <a:solidFill>
            <a:srgbClr val="FFFFFF">
              <a:alpha val="8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91" name="Shape"/>
          <p:cNvSpPr>
            <a:spLocks noGrp="1"/>
          </p:cNvSpPr>
          <p:nvPr>
            <p:ph type="body" idx="16"/>
          </p:nvPr>
        </p:nvSpPr>
        <p:spPr>
          <a:xfrm>
            <a:off x="6998353" y="-1"/>
            <a:ext cx="5195557" cy="6858001"/>
          </a:xfrm>
          <a:custGeom>
            <a:avLst/>
            <a:gdLst/>
            <a:ahLst/>
            <a:cxnLst>
              <a:cxn ang="0">
                <a:pos x="wd2" y="hd2"/>
              </a:cxn>
              <a:cxn ang="5400000">
                <a:pos x="wd2" y="hd2"/>
              </a:cxn>
              <a:cxn ang="10800000">
                <a:pos x="wd2" y="hd2"/>
              </a:cxn>
              <a:cxn ang="16200000">
                <a:pos x="wd2" y="hd2"/>
              </a:cxn>
            </a:cxnLst>
            <a:rect l="0" t="0" r="r" b="b"/>
            <a:pathLst>
              <a:path w="21600" h="21600" extrusionOk="0">
                <a:moveTo>
                  <a:pt x="10021" y="0"/>
                </a:moveTo>
                <a:lnTo>
                  <a:pt x="0" y="21600"/>
                </a:lnTo>
                <a:lnTo>
                  <a:pt x="21600" y="21600"/>
                </a:lnTo>
                <a:lnTo>
                  <a:pt x="21600" y="0"/>
                </a:lnTo>
                <a:lnTo>
                  <a:pt x="10021" y="0"/>
                </a:lnTo>
                <a:close/>
              </a:path>
            </a:pathLst>
          </a:custGeom>
          <a:solidFill>
            <a:srgbClr val="FFFFFF"/>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92" name="Slide Number"/>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5772877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77DD0-7EE2-48B7-8517-3D1FF31D94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21313A-DE3C-4D6F-92C9-6562E894E7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64457E-885F-4862-AB42-2DE9723283BD}"/>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5" name="Footer Placeholder 4">
            <a:extLst>
              <a:ext uri="{FF2B5EF4-FFF2-40B4-BE49-F238E27FC236}">
                <a16:creationId xmlns:a16="http://schemas.microsoft.com/office/drawing/2014/main" id="{B07BD201-E677-44B0-AED7-7BBD0007FD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39F5F0-6D11-4D97-9E48-2315187183D0}"/>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59464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2E59-3B12-4F05-87DE-7D89A2CFE6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986E9B-2CC0-4F6B-B634-30360F0B1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13677-380F-40E8-9ED2-5017FD7B408B}"/>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5" name="Footer Placeholder 4">
            <a:extLst>
              <a:ext uri="{FF2B5EF4-FFF2-40B4-BE49-F238E27FC236}">
                <a16:creationId xmlns:a16="http://schemas.microsoft.com/office/drawing/2014/main" id="{F1C4968B-6CA6-4FC3-A7D0-4AD6CB0577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B283F1-E0AA-4ED1-8D79-FC85D738AB39}"/>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22877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C18B-E520-4D9F-982E-AA9112D1EF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FB8715-F1FE-4A25-BF9D-55FA49945C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9AEF4C-ADEB-4E55-864B-D409BE0C98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8B68A-A7D1-4B5A-8BCC-3DFC54A7EF4F}"/>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6" name="Footer Placeholder 5">
            <a:extLst>
              <a:ext uri="{FF2B5EF4-FFF2-40B4-BE49-F238E27FC236}">
                <a16:creationId xmlns:a16="http://schemas.microsoft.com/office/drawing/2014/main" id="{8AC38F0A-3ED1-4F4A-8BD8-B3F14EBF1A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315D4B-289B-463A-8B8E-BB341A6B4CB7}"/>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208692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BF19-276F-4EF5-B6EF-827F899625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3C4BC-CE16-4424-B489-E213C3A10B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B442B-7CD8-4C7A-8AE1-1F6E0418A1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052FE5-E2ED-4B04-89CB-35CA51B22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BE2939-E3B6-41EE-8A29-300943EA0F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617C12-0E73-4A0C-8D82-29421496E6D1}"/>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8" name="Footer Placeholder 7">
            <a:extLst>
              <a:ext uri="{FF2B5EF4-FFF2-40B4-BE49-F238E27FC236}">
                <a16:creationId xmlns:a16="http://schemas.microsoft.com/office/drawing/2014/main" id="{6523905F-925C-4937-927B-56BF3C26504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911A9BF-7FB1-48FB-94F3-CC75606FC077}"/>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215347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D328-6249-498E-BCF0-5A4C96B53231}"/>
              </a:ext>
            </a:extLst>
          </p:cNvPr>
          <p:cNvSpPr>
            <a:spLocks noGrp="1"/>
          </p:cNvSpPr>
          <p:nvPr>
            <p:ph type="title"/>
          </p:nvPr>
        </p:nvSpPr>
        <p:spPr/>
        <p:txBody>
          <a:bodyPr>
            <a:noAutofit/>
          </a:bodyPr>
          <a:lstStyle>
            <a:lvl1pPr>
              <a:defRPr sz="40000"/>
            </a:lvl1pPr>
          </a:lstStyle>
          <a:p>
            <a:endParaRPr lang="en-US" dirty="0"/>
          </a:p>
        </p:txBody>
      </p:sp>
      <p:sp>
        <p:nvSpPr>
          <p:cNvPr id="3" name="Date Placeholder 2">
            <a:extLst>
              <a:ext uri="{FF2B5EF4-FFF2-40B4-BE49-F238E27FC236}">
                <a16:creationId xmlns:a16="http://schemas.microsoft.com/office/drawing/2014/main" id="{1FA6BFE8-69DC-4F5E-A60F-8B21F45D6E57}"/>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4" name="Footer Placeholder 3">
            <a:extLst>
              <a:ext uri="{FF2B5EF4-FFF2-40B4-BE49-F238E27FC236}">
                <a16:creationId xmlns:a16="http://schemas.microsoft.com/office/drawing/2014/main" id="{55E046DD-91D5-4663-B987-A87228195BB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700FE8-200F-421C-8013-B702935A4714}"/>
              </a:ext>
            </a:extLst>
          </p:cNvPr>
          <p:cNvSpPr>
            <a:spLocks noGrp="1"/>
          </p:cNvSpPr>
          <p:nvPr>
            <p:ph type="sldNum" sz="quarter" idx="12"/>
          </p:nvPr>
        </p:nvSpPr>
        <p:spPr/>
        <p:txBody>
          <a:bodyPr/>
          <a:lstStyle/>
          <a:p>
            <a:fld id="{ED8AB3F5-6BB4-4A42-8007-421B764E49E1}" type="slidenum">
              <a:rPr lang="en-US" smtClean="0"/>
              <a:t>‹#›</a:t>
            </a:fld>
            <a:endParaRPr lang="en-US" dirty="0"/>
          </a:p>
        </p:txBody>
      </p:sp>
      <p:pic>
        <p:nvPicPr>
          <p:cNvPr id="7" name="Picture 6">
            <a:extLst>
              <a:ext uri="{FF2B5EF4-FFF2-40B4-BE49-F238E27FC236}">
                <a16:creationId xmlns:a16="http://schemas.microsoft.com/office/drawing/2014/main" id="{D0071E7D-4757-456E-9153-54EEB3EA9B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349" t="3347" r="36148" b="4789"/>
          <a:stretch/>
        </p:blipFill>
        <p:spPr>
          <a:xfrm>
            <a:off x="4038599" y="2048256"/>
            <a:ext cx="1228345" cy="2718816"/>
          </a:xfrm>
          <a:prstGeom prst="rect">
            <a:avLst/>
          </a:prstGeom>
        </p:spPr>
      </p:pic>
      <p:sp>
        <p:nvSpPr>
          <p:cNvPr id="11" name="Picture Placeholder 10">
            <a:extLst>
              <a:ext uri="{FF2B5EF4-FFF2-40B4-BE49-F238E27FC236}">
                <a16:creationId xmlns:a16="http://schemas.microsoft.com/office/drawing/2014/main" id="{F59BBBFD-F48B-4070-9516-EC421001BD34}"/>
              </a:ext>
            </a:extLst>
          </p:cNvPr>
          <p:cNvSpPr>
            <a:spLocks noGrp="1"/>
          </p:cNvSpPr>
          <p:nvPr>
            <p:ph type="pic" sz="quarter" idx="13"/>
          </p:nvPr>
        </p:nvSpPr>
        <p:spPr>
          <a:xfrm>
            <a:off x="3816350" y="1690688"/>
            <a:ext cx="2633663" cy="3467100"/>
          </a:xfrm>
        </p:spPr>
        <p:txBody>
          <a:bodyPr/>
          <a:lstStyle/>
          <a:p>
            <a:endParaRPr lang="en-US" dirty="0"/>
          </a:p>
        </p:txBody>
      </p:sp>
    </p:spTree>
    <p:extLst>
      <p:ext uri="{BB962C8B-B14F-4D97-AF65-F5344CB8AC3E}">
        <p14:creationId xmlns:p14="http://schemas.microsoft.com/office/powerpoint/2010/main" val="454838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A172AE-7E3D-4B31-B7DD-26BC234CA7AA}"/>
              </a:ext>
            </a:extLst>
          </p:cNvPr>
          <p:cNvSpPr>
            <a:spLocks noGrp="1"/>
          </p:cNvSpPr>
          <p:nvPr>
            <p:ph type="pic" sz="quarter" idx="13"/>
          </p:nvPr>
        </p:nvSpPr>
        <p:spPr>
          <a:xfrm>
            <a:off x="1695450" y="633413"/>
            <a:ext cx="2986088" cy="5402262"/>
          </a:xfrm>
        </p:spPr>
        <p:txBody>
          <a:bodyPr/>
          <a:lstStyle/>
          <a:p>
            <a:endParaRPr lang="en-US" dirty="0"/>
          </a:p>
        </p:txBody>
      </p:sp>
      <p:sp>
        <p:nvSpPr>
          <p:cNvPr id="6" name="TextBox 5">
            <a:extLst>
              <a:ext uri="{FF2B5EF4-FFF2-40B4-BE49-F238E27FC236}">
                <a16:creationId xmlns:a16="http://schemas.microsoft.com/office/drawing/2014/main" id="{932368C8-089F-4023-972B-1A454C4302FF}"/>
              </a:ext>
            </a:extLst>
          </p:cNvPr>
          <p:cNvSpPr txBox="1"/>
          <p:nvPr userDrawn="1"/>
        </p:nvSpPr>
        <p:spPr>
          <a:xfrm>
            <a:off x="2057400" y="915531"/>
            <a:ext cx="1981200" cy="4708981"/>
          </a:xfrm>
          <a:prstGeom prst="rect">
            <a:avLst/>
          </a:prstGeom>
          <a:noFill/>
        </p:spPr>
        <p:txBody>
          <a:bodyPr wrap="square">
            <a:spAutoFit/>
          </a:bodyPr>
          <a:lstStyle/>
          <a:p>
            <a:r>
              <a:rPr lang="en-US" sz="30000" dirty="0"/>
              <a:t>1</a:t>
            </a:r>
          </a:p>
        </p:txBody>
      </p:sp>
      <p:sp>
        <p:nvSpPr>
          <p:cNvPr id="2" name="Date Placeholder 1">
            <a:extLst>
              <a:ext uri="{FF2B5EF4-FFF2-40B4-BE49-F238E27FC236}">
                <a16:creationId xmlns:a16="http://schemas.microsoft.com/office/drawing/2014/main" id="{A82A8F3D-0B42-47B4-B151-2CAA130ECCDD}"/>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3" name="Footer Placeholder 2">
            <a:extLst>
              <a:ext uri="{FF2B5EF4-FFF2-40B4-BE49-F238E27FC236}">
                <a16:creationId xmlns:a16="http://schemas.microsoft.com/office/drawing/2014/main" id="{4C81F699-C794-49BE-B92C-F49651F2607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5765034-2323-4D25-8DF9-EE98C7D1E849}"/>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3688147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D0A9-532E-4B01-BD8A-65C1615601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31234C-9799-4124-AF3B-3EA225C77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D104AE-8FE4-4BB8-8C3F-9A9E1CBC78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5113A6-A766-40EE-9DBC-7DAD2E3F8D8F}"/>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6" name="Footer Placeholder 5">
            <a:extLst>
              <a:ext uri="{FF2B5EF4-FFF2-40B4-BE49-F238E27FC236}">
                <a16:creationId xmlns:a16="http://schemas.microsoft.com/office/drawing/2014/main" id="{939DB2BC-3383-4F36-90F3-E2AFD06D9D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885D0E-ED33-42AE-A547-728E5E8228C1}"/>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218349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5610-EA55-4F52-B09F-CDA5EECE2B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2C1CB8-B44A-473E-B98D-018D20BE3D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67CDFCC-9EEE-47FC-8D49-13175EBBF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B8EF62-43FC-4985-9379-72F18DEC08CE}"/>
              </a:ext>
            </a:extLst>
          </p:cNvPr>
          <p:cNvSpPr>
            <a:spLocks noGrp="1"/>
          </p:cNvSpPr>
          <p:nvPr>
            <p:ph type="dt" sz="half" idx="10"/>
          </p:nvPr>
        </p:nvSpPr>
        <p:spPr/>
        <p:txBody>
          <a:bodyPr/>
          <a:lstStyle/>
          <a:p>
            <a:fld id="{085DE17D-F312-4CBE-874F-7925EE9F0C6F}" type="datetimeFigureOut">
              <a:rPr lang="en-US" smtClean="0"/>
              <a:t>7/30/2023</a:t>
            </a:fld>
            <a:endParaRPr lang="en-US" dirty="0"/>
          </a:p>
        </p:txBody>
      </p:sp>
      <p:sp>
        <p:nvSpPr>
          <p:cNvPr id="6" name="Footer Placeholder 5">
            <a:extLst>
              <a:ext uri="{FF2B5EF4-FFF2-40B4-BE49-F238E27FC236}">
                <a16:creationId xmlns:a16="http://schemas.microsoft.com/office/drawing/2014/main" id="{4978D9ED-4E35-4471-B02A-F304E870CD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58F579A-EE11-4786-9C3C-18BDE5F79D15}"/>
              </a:ext>
            </a:extLst>
          </p:cNvPr>
          <p:cNvSpPr>
            <a:spLocks noGrp="1"/>
          </p:cNvSpPr>
          <p:nvPr>
            <p:ph type="sldNum" sz="quarter" idx="12"/>
          </p:nvPr>
        </p:nvSpPr>
        <p:spPr/>
        <p:txBody>
          <a:bodyPr/>
          <a:lstStyle/>
          <a:p>
            <a:fld id="{ED8AB3F5-6BB4-4A42-8007-421B764E49E1}" type="slidenum">
              <a:rPr lang="en-US" smtClean="0"/>
              <a:t>‹#›</a:t>
            </a:fld>
            <a:endParaRPr lang="en-US" dirty="0"/>
          </a:p>
        </p:txBody>
      </p:sp>
    </p:spTree>
    <p:extLst>
      <p:ext uri="{BB962C8B-B14F-4D97-AF65-F5344CB8AC3E}">
        <p14:creationId xmlns:p14="http://schemas.microsoft.com/office/powerpoint/2010/main" val="4144905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728D37-527B-445D-B8AD-504A23882B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070821F-313A-4CD1-B28F-9C96111A00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DDFB9F-5881-4290-81E6-6EDAA2C59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DE17D-F312-4CBE-874F-7925EE9F0C6F}" type="datetimeFigureOut">
              <a:rPr lang="en-US" smtClean="0"/>
              <a:t>7/30/2023</a:t>
            </a:fld>
            <a:endParaRPr lang="en-US" dirty="0"/>
          </a:p>
        </p:txBody>
      </p:sp>
      <p:sp>
        <p:nvSpPr>
          <p:cNvPr id="5" name="Footer Placeholder 4">
            <a:extLst>
              <a:ext uri="{FF2B5EF4-FFF2-40B4-BE49-F238E27FC236}">
                <a16:creationId xmlns:a16="http://schemas.microsoft.com/office/drawing/2014/main" id="{DB4EB42D-CB76-480E-A104-352B314D7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41687AE-5004-4778-84C8-90B9FE5B92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AB3F5-6BB4-4A42-8007-421B764E49E1}" type="slidenum">
              <a:rPr lang="en-US" smtClean="0"/>
              <a:t>‹#›</a:t>
            </a:fld>
            <a:endParaRPr lang="en-US" dirty="0"/>
          </a:p>
        </p:txBody>
      </p:sp>
    </p:spTree>
    <p:extLst>
      <p:ext uri="{BB962C8B-B14F-4D97-AF65-F5344CB8AC3E}">
        <p14:creationId xmlns:p14="http://schemas.microsoft.com/office/powerpoint/2010/main" val="4170802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 name="Insert Picture Here.png"/>
          <p:cNvPicPr>
            <a:picLocks noGrp="1" noChangeAspect="1"/>
          </p:cNvPicPr>
          <p:nvPr>
            <p:ph type="pic" idx="13"/>
          </p:nvPr>
        </p:nvPicPr>
        <p:blipFill rotWithShape="1">
          <a:blip r:embed="rId3" cstate="print">
            <a:extLst>
              <a:ext uri="{28A0092B-C50C-407E-A947-70E740481C1C}">
                <a14:useLocalDpi xmlns:a14="http://schemas.microsoft.com/office/drawing/2010/main" val="0"/>
              </a:ext>
            </a:extLst>
          </a:blip>
          <a:srcRect b="19954"/>
          <a:stretch/>
        </p:blipFill>
        <p:spPr>
          <a:xfrm flipH="1">
            <a:off x="317496" y="317735"/>
            <a:ext cx="11557000" cy="6186170"/>
          </a:xfrm>
          <a:prstGeom prst="rect">
            <a:avLst/>
          </a:prstGeom>
        </p:spPr>
      </p:pic>
      <p:sp>
        <p:nvSpPr>
          <p:cNvPr id="580" name="Shape"/>
          <p:cNvSpPr/>
          <p:nvPr/>
        </p:nvSpPr>
        <p:spPr>
          <a:xfrm rot="10800000">
            <a:off x="317493" y="317734"/>
            <a:ext cx="7281039" cy="6186169"/>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rgbClr val="FFFFFF"/>
          </a:solidFill>
          <a:ln w="12700">
            <a:miter lim="400000"/>
          </a:ln>
          <a:effectLst>
            <a:outerShdw blurRad="1270000" dist="635000" dir="3600000" rotWithShape="0">
              <a:srgbClr val="000000">
                <a:alpha val="25000"/>
              </a:srgbClr>
            </a:outerShdw>
          </a:effectLst>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583" name="Lorem ipsum sit lom dolor sit amet, consectetur sit amet adipiscing. Lorem ipsum sit lom dolor. Lorem ipsum sit lom dolor sit amet, consectetur sit amet adipiscing. Lorem ipsum sit lom dolor.."/>
          <p:cNvSpPr/>
          <p:nvPr/>
        </p:nvSpPr>
        <p:spPr>
          <a:xfrm>
            <a:off x="710299" y="1730996"/>
            <a:ext cx="4773966" cy="35561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2500" cap="none" spc="75">
                <a:latin typeface="Raleway Light"/>
                <a:ea typeface="Raleway Light"/>
                <a:cs typeface="Raleway Light"/>
                <a:sym typeface="Raleway Light"/>
              </a:defRPr>
            </a:lvl1pPr>
          </a:lstStyle>
          <a:p>
            <a:pPr algn="ctr"/>
            <a:r>
              <a:rPr lang="en-US" sz="1800" dirty="0">
                <a:latin typeface="Times New Roman" panose="02020603050405020304" pitchFamily="18" charset="0"/>
                <a:cs typeface="Times New Roman" panose="02020603050405020304" pitchFamily="18" charset="0"/>
              </a:rPr>
              <a:t>Graduation Project ENCS5300 </a:t>
            </a:r>
            <a:endParaRPr lang="en-US" sz="2800" dirty="0">
              <a:latin typeface="Times New Roman" panose="02020603050405020304" pitchFamily="18" charset="0"/>
              <a:cs typeface="Times New Roman" panose="02020603050405020304" pitchFamily="18" charset="0"/>
            </a:endParaRPr>
          </a:p>
        </p:txBody>
      </p:sp>
      <p:sp>
        <p:nvSpPr>
          <p:cNvPr id="588" name="Rectangle"/>
          <p:cNvSpPr/>
          <p:nvPr/>
        </p:nvSpPr>
        <p:spPr>
          <a:xfrm>
            <a:off x="7339894" y="1385337"/>
            <a:ext cx="2214309" cy="3216669"/>
          </a:xfrm>
          <a:prstGeom prst="rect">
            <a:avLst/>
          </a:prstGeom>
          <a:ln w="190500">
            <a:solidFill>
              <a:srgbClr val="DCDEE0">
                <a:alpha val="50000"/>
              </a:srgbClr>
            </a:solidFill>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589" name="Shape"/>
          <p:cNvSpPr/>
          <p:nvPr/>
        </p:nvSpPr>
        <p:spPr>
          <a:xfrm>
            <a:off x="8929254" y="4025744"/>
            <a:ext cx="1249897" cy="1144516"/>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591" name="Rectangle"/>
          <p:cNvSpPr/>
          <p:nvPr/>
        </p:nvSpPr>
        <p:spPr>
          <a:xfrm>
            <a:off x="552160" y="5791598"/>
            <a:ext cx="476251" cy="63501"/>
          </a:xfrm>
          <a:prstGeom prst="rect">
            <a:avLst/>
          </a:prstGeom>
          <a:solidFill>
            <a:srgbClr val="0000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6422" y="512415"/>
            <a:ext cx="2287407" cy="959965"/>
          </a:xfrm>
          <a:prstGeom prst="rect">
            <a:avLst/>
          </a:prstGeom>
        </p:spPr>
      </p:pic>
      <p:sp>
        <p:nvSpPr>
          <p:cNvPr id="3" name="TextBox 2"/>
          <p:cNvSpPr txBox="1"/>
          <p:nvPr/>
        </p:nvSpPr>
        <p:spPr>
          <a:xfrm>
            <a:off x="1132725" y="2311111"/>
            <a:ext cx="4114800" cy="8822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a:lnSpc>
                <a:spcPct val="150000"/>
              </a:lnSpc>
            </a:pPr>
            <a:r>
              <a:rPr lang="en-US" dirty="0">
                <a:latin typeface="Times New Roman" panose="02020603050405020304" pitchFamily="18" charset="0"/>
                <a:cs typeface="Times New Roman" panose="02020603050405020304" pitchFamily="18" charset="0"/>
              </a:rPr>
              <a:t>Automated Writing Evaluation in Arabic Language</a:t>
            </a:r>
            <a:endParaRPr lang="en-US" spc="75" dirty="0">
              <a:solidFill>
                <a:srgbClr val="012921"/>
              </a:solidFill>
              <a:latin typeface="Times New Roman" panose="02020603050405020304" pitchFamily="18" charset="0"/>
              <a:cs typeface="Times New Roman" panose="02020603050405020304" pitchFamily="18" charset="0"/>
              <a:sym typeface="Montserrat-Bold"/>
            </a:endParaRPr>
          </a:p>
        </p:txBody>
      </p:sp>
      <p:sp>
        <p:nvSpPr>
          <p:cNvPr id="5" name="TextBox 4"/>
          <p:cNvSpPr txBox="1"/>
          <p:nvPr/>
        </p:nvSpPr>
        <p:spPr>
          <a:xfrm>
            <a:off x="552160" y="3641020"/>
            <a:ext cx="2259620" cy="17594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hangingPunct="0">
              <a:lnSpc>
                <a:spcPct val="150000"/>
              </a:lnSpc>
            </a:pPr>
            <a:r>
              <a:rPr lang="en-US" sz="2000" spc="75" dirty="0">
                <a:solidFill>
                  <a:srgbClr val="000000"/>
                </a:solidFill>
                <a:latin typeface="Times New Roman" panose="02020603050405020304" pitchFamily="18" charset="0"/>
                <a:cs typeface="Times New Roman" panose="02020603050405020304" pitchFamily="18" charset="0"/>
                <a:sym typeface="Montserrat-Bold"/>
              </a:rPr>
              <a:t>Prepared by:</a:t>
            </a:r>
          </a:p>
          <a:p>
            <a:pPr defTabSz="412750" hangingPunct="0">
              <a:lnSpc>
                <a:spcPct val="150000"/>
              </a:lnSpc>
            </a:pPr>
            <a:r>
              <a:rPr lang="en-US" dirty="0" err="1">
                <a:latin typeface="Times New Roman" panose="02020603050405020304" pitchFamily="18" charset="0"/>
                <a:cs typeface="Times New Roman" panose="02020603050405020304" pitchFamily="18" charset="0"/>
              </a:rPr>
              <a:t>Diaa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Maali</a:t>
            </a:r>
            <a:endParaRPr lang="en-US" dirty="0">
              <a:latin typeface="Times New Roman" panose="02020603050405020304" pitchFamily="18" charset="0"/>
              <a:cs typeface="Times New Roman" panose="02020603050405020304" pitchFamily="18" charset="0"/>
            </a:endParaRPr>
          </a:p>
          <a:p>
            <a:pPr defTabSz="412750" hangingPunct="0">
              <a:lnSpc>
                <a:spcPct val="150000"/>
              </a:lnSpc>
            </a:pPr>
            <a:r>
              <a:rPr lang="en-US" dirty="0">
                <a:latin typeface="Times New Roman" panose="02020603050405020304" pitchFamily="18" charset="0"/>
                <a:cs typeface="Times New Roman" panose="02020603050405020304" pitchFamily="18" charset="0"/>
              </a:rPr>
              <a:t>Aseel Khaseeb </a:t>
            </a:r>
          </a:p>
          <a:p>
            <a:pPr defTabSz="412750" hangingPunct="0">
              <a:lnSpc>
                <a:spcPct val="150000"/>
              </a:lnSpc>
            </a:pPr>
            <a:r>
              <a:rPr lang="en-US" dirty="0">
                <a:latin typeface="Times New Roman" panose="02020603050405020304" pitchFamily="18" charset="0"/>
                <a:cs typeface="Times New Roman" panose="02020603050405020304" pitchFamily="18" charset="0"/>
              </a:rPr>
              <a:t>Zainab Shaabneh </a:t>
            </a:r>
            <a:endParaRPr lang="en-US" dirty="0">
              <a:latin typeface="Times New Roman" panose="02020603050405020304" pitchFamily="18" charset="0"/>
              <a:cs typeface="Times New Roman" panose="02020603050405020304" pitchFamily="18" charset="0"/>
              <a:sym typeface="Montserrat-Bold"/>
            </a:endParaRPr>
          </a:p>
        </p:txBody>
      </p:sp>
      <p:sp>
        <p:nvSpPr>
          <p:cNvPr id="22" name="TextBox 21"/>
          <p:cNvSpPr txBox="1"/>
          <p:nvPr/>
        </p:nvSpPr>
        <p:spPr>
          <a:xfrm>
            <a:off x="3253392" y="3641020"/>
            <a:ext cx="2391157"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lnSpc>
                <a:spcPct val="150000"/>
              </a:lnSpc>
            </a:pPr>
            <a:r>
              <a:rPr lang="en-US" sz="2000" spc="75" dirty="0">
                <a:solidFill>
                  <a:srgbClr val="000000"/>
                </a:solidFill>
                <a:latin typeface="Times New Roman" panose="02020603050405020304" pitchFamily="18" charset="0"/>
                <a:cs typeface="Times New Roman" panose="02020603050405020304" pitchFamily="18" charset="0"/>
                <a:sym typeface="Montserrat-Bold"/>
              </a:rPr>
              <a:t>Supervised by:</a:t>
            </a:r>
          </a:p>
          <a:p>
            <a:pPr defTabSz="412750" hangingPunct="0">
              <a:lnSpc>
                <a:spcPct val="150000"/>
              </a:lnSpc>
            </a:pPr>
            <a:r>
              <a:rPr lang="en-US" dirty="0">
                <a:latin typeface="Times New Roman" panose="02020603050405020304" pitchFamily="18" charset="0"/>
                <a:cs typeface="Times New Roman" panose="02020603050405020304" pitchFamily="18" charset="0"/>
              </a:rPr>
              <a:t>Dr. </a:t>
            </a:r>
            <a:r>
              <a:rPr lang="en-US" dirty="0" err="1">
                <a:latin typeface="Times New Roman" panose="02020603050405020304" pitchFamily="18" charset="0"/>
                <a:cs typeface="Times New Roman" panose="02020603050405020304" pitchFamily="18" charset="0"/>
              </a:rPr>
              <a:t>Abualseoud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Hanani</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sym typeface="Montserrat-Bold"/>
            </a:endParaRPr>
          </a:p>
        </p:txBody>
      </p:sp>
      <p:sp>
        <p:nvSpPr>
          <p:cNvPr id="4" name="TextBox 3"/>
          <p:cNvSpPr txBox="1"/>
          <p:nvPr/>
        </p:nvSpPr>
        <p:spPr>
          <a:xfrm>
            <a:off x="1281056" y="5716797"/>
            <a:ext cx="2676957" cy="272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hangingPunct="0">
              <a:lnSpc>
                <a:spcPct val="90000"/>
              </a:lnSpc>
            </a:pPr>
            <a:r>
              <a:rPr lang="en-US" sz="1600" cap="all" spc="75" dirty="0">
                <a:solidFill>
                  <a:srgbClr val="000000"/>
                </a:solidFill>
                <a:latin typeface="Times New Roman" panose="02020603050405020304" pitchFamily="18" charset="0"/>
                <a:cs typeface="Times New Roman" panose="02020603050405020304" pitchFamily="18" charset="0"/>
                <a:sym typeface="Montserrat-Bold"/>
              </a:rPr>
              <a:t>31 JULY 2023</a:t>
            </a:r>
          </a:p>
        </p:txBody>
      </p:sp>
      <p:sp>
        <p:nvSpPr>
          <p:cNvPr id="15" name="Slide Number">
            <a:extLst>
              <a:ext uri="{FF2B5EF4-FFF2-40B4-BE49-F238E27FC236}">
                <a16:creationId xmlns:a16="http://schemas.microsoft.com/office/drawing/2014/main" id="{59F04160-DCC3-4392-9BA5-65853A404044}"/>
              </a:ext>
            </a:extLst>
          </p:cNvPr>
          <p:cNvSpPr txBox="1">
            <a:spLocks/>
          </p:cNvSpPr>
          <p:nvPr/>
        </p:nvSpPr>
        <p:spPr>
          <a:xfrm>
            <a:off x="10637949" y="1201525"/>
            <a:ext cx="421238" cy="365125"/>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Rectangle 18">
            <a:extLst>
              <a:ext uri="{FF2B5EF4-FFF2-40B4-BE49-F238E27FC236}">
                <a16:creationId xmlns:a16="http://schemas.microsoft.com/office/drawing/2014/main" id="{29BDCCBB-B815-4841-98B4-3C944B7A4FEA}"/>
              </a:ext>
            </a:extLst>
          </p:cNvPr>
          <p:cNvSpPr/>
          <p:nvPr/>
        </p:nvSpPr>
        <p:spPr>
          <a:xfrm>
            <a:off x="11353800" y="317734"/>
            <a:ext cx="520696" cy="300104"/>
          </a:xfrm>
          <a:prstGeom prst="rect">
            <a:avLst/>
          </a:prstGeom>
          <a:solidFill>
            <a:schemeClr val="tx1">
              <a:lumMod val="65000"/>
              <a:lumOff val="35000"/>
            </a:schemeClr>
          </a:soli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E8C01D5-8546-4292-8FD3-AE951F065939}"/>
              </a:ext>
            </a:extLst>
          </p:cNvPr>
          <p:cNvSpPr txBox="1"/>
          <p:nvPr/>
        </p:nvSpPr>
        <p:spPr>
          <a:xfrm>
            <a:off x="6850391" y="744171"/>
            <a:ext cx="3678166" cy="646331"/>
          </a:xfrm>
          <a:prstGeom prst="rect">
            <a:avLst/>
          </a:prstGeom>
          <a:noFill/>
        </p:spPr>
        <p:txBody>
          <a:bodyPr wrap="square" rtlCol="0">
            <a:spAutoFit/>
          </a:bodyPr>
          <a:lstStyle/>
          <a:p>
            <a:r>
              <a:rPr lang="en-US" sz="3600" dirty="0">
                <a:solidFill>
                  <a:schemeClr val="tx1">
                    <a:lumMod val="75000"/>
                    <a:lumOff val="25000"/>
                  </a:schemeClr>
                </a:solidFill>
                <a:latin typeface="Times New Roman" panose="02020603050405020304" pitchFamily="18" charset="0"/>
                <a:cs typeface="Times New Roman" panose="02020603050405020304" pitchFamily="18" charset="0"/>
              </a:rPr>
              <a:t>2. Nest Thermostat</a:t>
            </a:r>
          </a:p>
        </p:txBody>
      </p:sp>
      <p:sp>
        <p:nvSpPr>
          <p:cNvPr id="2" name="TextBox 1">
            <a:extLst>
              <a:ext uri="{FF2B5EF4-FFF2-40B4-BE49-F238E27FC236}">
                <a16:creationId xmlns:a16="http://schemas.microsoft.com/office/drawing/2014/main" id="{58D8A3F7-BCB1-4D4D-BCC0-92DEEB71CA55}"/>
              </a:ext>
            </a:extLst>
          </p:cNvPr>
          <p:cNvSpPr txBox="1"/>
          <p:nvPr/>
        </p:nvSpPr>
        <p:spPr>
          <a:xfrm>
            <a:off x="7053903" y="1807116"/>
            <a:ext cx="5059540" cy="465364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In 2020, </a:t>
            </a:r>
            <a:r>
              <a:rPr lang="en-US" sz="2000" b="1" dirty="0" err="1">
                <a:latin typeface="Times New Roman" panose="02020603050405020304" pitchFamily="18" charset="0"/>
                <a:cs typeface="Times New Roman" panose="02020603050405020304" pitchFamily="18" charset="0"/>
              </a:rPr>
              <a:t>Abeer</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Alqahtani</a:t>
            </a:r>
            <a:r>
              <a:rPr lang="en-US" sz="2000" b="1" dirty="0">
                <a:latin typeface="Times New Roman" panose="02020603050405020304" pitchFamily="18" charset="0"/>
                <a:cs typeface="Times New Roman" panose="02020603050405020304" pitchFamily="18" charset="0"/>
              </a:rPr>
              <a:t> et. Al</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SVR algorithm .</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five criteria scores; spelling, structure, coherence, style, and punctuation marks.  </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200 essays.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96% accuracy.</a:t>
            </a:r>
          </a:p>
        </p:txBody>
      </p:sp>
      <p:sp>
        <p:nvSpPr>
          <p:cNvPr id="5" name="Rectangle 4">
            <a:extLst>
              <a:ext uri="{FF2B5EF4-FFF2-40B4-BE49-F238E27FC236}">
                <a16:creationId xmlns:a16="http://schemas.microsoft.com/office/drawing/2014/main" id="{1664E413-BA28-F3D2-1E24-77474F088D14}"/>
              </a:ext>
            </a:extLst>
          </p:cNvPr>
          <p:cNvSpPr/>
          <p:nvPr/>
        </p:nvSpPr>
        <p:spPr>
          <a:xfrm>
            <a:off x="294124" y="317499"/>
            <a:ext cx="5871005" cy="6087291"/>
          </a:xfrm>
          <a:prstGeom prst="rect">
            <a:avLst/>
          </a:prstGeom>
          <a:solidFill>
            <a:srgbClr val="036956"/>
          </a:solidFill>
          <a:ln w="12700" cap="flat">
            <a:noFill/>
            <a:miter lim="400000"/>
          </a:ln>
          <a:effectLst>
            <a:innerShdw blurRad="7620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dirty="0">
              <a:solidFill>
                <a:srgbClr val="FFFFFF"/>
              </a:solidFill>
              <a:latin typeface="Helvetica Light"/>
              <a:ea typeface="Helvetica Light"/>
              <a:cs typeface="Helvetica Light"/>
              <a:sym typeface="Helvetica Light"/>
            </a:endParaRPr>
          </a:p>
        </p:txBody>
      </p:sp>
      <p:pic>
        <p:nvPicPr>
          <p:cNvPr id="14" name="Picture 13">
            <a:extLst>
              <a:ext uri="{FF2B5EF4-FFF2-40B4-BE49-F238E27FC236}">
                <a16:creationId xmlns:a16="http://schemas.microsoft.com/office/drawing/2014/main" id="{C4CE2A01-EF6F-1E5E-E833-F3CD6411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3" y="453210"/>
            <a:ext cx="5871005" cy="5871005"/>
          </a:xfrm>
          <a:prstGeom prst="rect">
            <a:avLst/>
          </a:prstGeom>
        </p:spPr>
      </p:pic>
    </p:spTree>
    <p:extLst>
      <p:ext uri="{BB962C8B-B14F-4D97-AF65-F5344CB8AC3E}">
        <p14:creationId xmlns:p14="http://schemas.microsoft.com/office/powerpoint/2010/main" val="370507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20145" y="317500"/>
            <a:ext cx="11557001" cy="6223000"/>
          </a:xfrm>
          <a:prstGeom prst="rect">
            <a:avLst/>
          </a:prstGeom>
          <a:solidFill>
            <a:srgbClr val="012921"/>
          </a:solidFill>
          <a:ln w="12700" cap="flat">
            <a:noFill/>
            <a:miter lim="400000"/>
          </a:ln>
          <a:effectLst>
            <a:innerShdw blurRad="7620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Helvetica Light"/>
              <a:ea typeface="Helvetica Light"/>
              <a:cs typeface="Helvetica Light"/>
              <a:sym typeface="Helvetica Light"/>
            </a:endParaRPr>
          </a:p>
        </p:txBody>
      </p:sp>
      <p:sp>
        <p:nvSpPr>
          <p:cNvPr id="15" name="Rectangle 14">
            <a:extLst>
              <a:ext uri="{FF2B5EF4-FFF2-40B4-BE49-F238E27FC236}">
                <a16:creationId xmlns:a16="http://schemas.microsoft.com/office/drawing/2014/main" id="{2A75D504-7397-4984-8B4F-83B7054FE9FC}"/>
              </a:ext>
            </a:extLst>
          </p:cNvPr>
          <p:cNvSpPr/>
          <p:nvPr/>
        </p:nvSpPr>
        <p:spPr>
          <a:xfrm>
            <a:off x="8472328" y="317500"/>
            <a:ext cx="3440585" cy="6223000"/>
          </a:xfrm>
          <a:prstGeom prst="rect">
            <a:avLst/>
          </a:prstGeom>
          <a:solidFill>
            <a:schemeClr val="bg2">
              <a:lumMod val="90000"/>
            </a:schemeClr>
          </a:solidFill>
          <a:ln w="12700">
            <a:miter lim="400000"/>
          </a:ln>
          <a:effectLst>
            <a:outerShdw blurRad="1270000" dist="635000" dir="8100000" rotWithShape="0">
              <a:srgbClr val="000000">
                <a:alpha val="25000"/>
              </a:srgbClr>
            </a:outerShdw>
          </a:effectLst>
        </p:spPr>
        <p:txBody>
          <a:bodyPr lIns="25400" tIns="25400" rIns="25400" bIns="25400" anchor="ctr">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solidFill>
                <a:srgbClr val="A5A5A5"/>
              </a:solidFill>
              <a:effectLst/>
              <a:uLnTx/>
              <a:uFillTx/>
              <a:latin typeface="Helvetica Light"/>
              <a:ea typeface="+mn-ea"/>
              <a:cs typeface="+mn-cs"/>
            </a:endParaRPr>
          </a:p>
        </p:txBody>
      </p:sp>
      <p:sp>
        <p:nvSpPr>
          <p:cNvPr id="5" name="Rectangle 4">
            <a:extLst>
              <a:ext uri="{FF2B5EF4-FFF2-40B4-BE49-F238E27FC236}">
                <a16:creationId xmlns:a16="http://schemas.microsoft.com/office/drawing/2014/main" id="{1696AEB5-8667-40DD-B41C-13961EAEF9B4}"/>
              </a:ext>
            </a:extLst>
          </p:cNvPr>
          <p:cNvSpPr/>
          <p:nvPr/>
        </p:nvSpPr>
        <p:spPr>
          <a:xfrm>
            <a:off x="5872375" y="317500"/>
            <a:ext cx="3646646" cy="6223000"/>
          </a:xfrm>
          <a:prstGeom prst="rect">
            <a:avLst/>
          </a:prstGeom>
          <a:solidFill>
            <a:schemeClr val="bg1">
              <a:lumMod val="95000"/>
            </a:schemeClr>
          </a:solidFill>
          <a:ln w="12700">
            <a:miter lim="400000"/>
          </a:ln>
          <a:effectLst>
            <a:outerShdw blurRad="1270000" dist="635000" dir="8100000" rotWithShape="0">
              <a:srgbClr val="000000">
                <a:alpha val="25000"/>
              </a:srgbClr>
            </a:outerShdw>
          </a:effectLst>
        </p:spPr>
        <p:txBody>
          <a:bodyPr lIns="25400" tIns="25400" rIns="25400" bIns="25400" anchor="ctr">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solidFill>
                <a:srgbClr val="A5A5A5"/>
              </a:solidFill>
              <a:effectLst/>
              <a:uLnTx/>
              <a:uFillTx/>
              <a:latin typeface="Helvetica Light"/>
              <a:ea typeface="+mn-ea"/>
              <a:cs typeface="+mn-cs"/>
            </a:endParaRPr>
          </a:p>
        </p:txBody>
      </p:sp>
      <p:sp>
        <p:nvSpPr>
          <p:cNvPr id="2327" name="mass productions"/>
          <p:cNvSpPr/>
          <p:nvPr/>
        </p:nvSpPr>
        <p:spPr>
          <a:xfrm>
            <a:off x="3629891" y="3278909"/>
            <a:ext cx="7970982" cy="66684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p>
            <a:pPr lvl="0" algn="ctr"/>
            <a:r>
              <a:rPr lang="en-US" sz="4000" dirty="0">
                <a:solidFill>
                  <a:srgbClr val="024034"/>
                </a:solidFill>
                <a:latin typeface="Times New Roman" panose="02020603050405020304" pitchFamily="18" charset="0"/>
                <a:cs typeface="Times New Roman" panose="02020603050405020304" pitchFamily="18" charset="0"/>
              </a:rPr>
              <a:t>Methodology</a:t>
            </a:r>
            <a:endParaRPr kumimoji="0" lang="en-US" sz="4000" b="0" i="0" u="none" strike="noStrike" kern="1200" cap="none" spc="0" normalizeH="0" baseline="0" noProof="0" dirty="0">
              <a:ln>
                <a:noFill/>
              </a:ln>
              <a:solidFill>
                <a:srgbClr val="024034"/>
              </a:solidFill>
              <a:effectLst/>
              <a:uLnTx/>
              <a:uFillTx/>
              <a:latin typeface="Times New Roman" panose="02020603050405020304" pitchFamily="18" charset="0"/>
              <a:cs typeface="Times New Roman" panose="02020603050405020304" pitchFamily="18" charset="0"/>
            </a:endParaRPr>
          </a:p>
        </p:txBody>
      </p:sp>
      <p:sp>
        <p:nvSpPr>
          <p:cNvPr id="2331" name="Square"/>
          <p:cNvSpPr/>
          <p:nvPr/>
        </p:nvSpPr>
        <p:spPr>
          <a:xfrm>
            <a:off x="6843050" y="1035991"/>
            <a:ext cx="892127" cy="892127"/>
          </a:xfrm>
          <a:prstGeom prst="rect">
            <a:avLst/>
          </a:prstGeom>
          <a:ln w="190500">
            <a:solidFill>
              <a:srgbClr val="A6AAA9">
                <a:alpha val="50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2332" name="Shape"/>
          <p:cNvSpPr/>
          <p:nvPr/>
        </p:nvSpPr>
        <p:spPr>
          <a:xfrm>
            <a:off x="7439084" y="644599"/>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000000"/>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3" name="Shape">
            <a:extLst>
              <a:ext uri="{FF2B5EF4-FFF2-40B4-BE49-F238E27FC236}">
                <a16:creationId xmlns:a16="http://schemas.microsoft.com/office/drawing/2014/main" id="{EBBAFF7F-7EBB-84C5-E5B4-2B242B9A0603}"/>
              </a:ext>
            </a:extLst>
          </p:cNvPr>
          <p:cNvSpPr/>
          <p:nvPr/>
        </p:nvSpPr>
        <p:spPr>
          <a:xfrm>
            <a:off x="314854" y="317500"/>
            <a:ext cx="3493840" cy="6223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297" y="2546"/>
                </a:moveTo>
                <a:lnTo>
                  <a:pt x="10951" y="2546"/>
                </a:lnTo>
                <a:lnTo>
                  <a:pt x="10951" y="5068"/>
                </a:lnTo>
                <a:lnTo>
                  <a:pt x="8060" y="8873"/>
                </a:lnTo>
                <a:cubicBezTo>
                  <a:pt x="9192" y="9092"/>
                  <a:pt x="10068" y="9640"/>
                  <a:pt x="10688" y="10520"/>
                </a:cubicBezTo>
                <a:cubicBezTo>
                  <a:pt x="11308" y="11399"/>
                  <a:pt x="11618" y="12415"/>
                  <a:pt x="11618" y="13567"/>
                </a:cubicBezTo>
                <a:cubicBezTo>
                  <a:pt x="11618" y="15279"/>
                  <a:pt x="11116" y="16622"/>
                  <a:pt x="10112" y="17595"/>
                </a:cubicBezTo>
                <a:cubicBezTo>
                  <a:pt x="9108" y="18568"/>
                  <a:pt x="7824" y="19054"/>
                  <a:pt x="6260" y="19054"/>
                </a:cubicBezTo>
                <a:cubicBezTo>
                  <a:pt x="4696" y="19054"/>
                  <a:pt x="3112" y="18416"/>
                  <a:pt x="1508" y="17139"/>
                </a:cubicBezTo>
                <a:lnTo>
                  <a:pt x="2802" y="14244"/>
                </a:lnTo>
                <a:cubicBezTo>
                  <a:pt x="4137" y="15334"/>
                  <a:pt x="5330" y="15878"/>
                  <a:pt x="6381" y="15878"/>
                </a:cubicBezTo>
                <a:cubicBezTo>
                  <a:pt x="7014" y="15878"/>
                  <a:pt x="7537" y="15699"/>
                  <a:pt x="7949" y="15341"/>
                </a:cubicBezTo>
                <a:cubicBezTo>
                  <a:pt x="8360" y="14983"/>
                  <a:pt x="8565" y="14466"/>
                  <a:pt x="8565" y="13789"/>
                </a:cubicBezTo>
                <a:cubicBezTo>
                  <a:pt x="8565" y="13111"/>
                  <a:pt x="8329" y="12574"/>
                  <a:pt x="7857" y="12178"/>
                </a:cubicBezTo>
                <a:cubicBezTo>
                  <a:pt x="7385" y="11781"/>
                  <a:pt x="6732" y="11582"/>
                  <a:pt x="5896" y="11582"/>
                </a:cubicBezTo>
                <a:cubicBezTo>
                  <a:pt x="5451" y="11582"/>
                  <a:pt x="4824" y="11731"/>
                  <a:pt x="4015" y="12026"/>
                </a:cubicBezTo>
                <a:lnTo>
                  <a:pt x="4015" y="9340"/>
                </a:lnTo>
                <a:lnTo>
                  <a:pt x="6725" y="5651"/>
                </a:lnTo>
                <a:lnTo>
                  <a:pt x="2297" y="5651"/>
                </a:lnTo>
                <a:lnTo>
                  <a:pt x="2297" y="2546"/>
                </a:lnTo>
                <a:close/>
              </a:path>
            </a:pathLst>
          </a:custGeom>
          <a:solidFill>
            <a:srgbClr val="FFFFFF">
              <a:alpha val="75000"/>
            </a:srgbClr>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Tree>
    <p:extLst>
      <p:ext uri="{BB962C8B-B14F-4D97-AF65-F5344CB8AC3E}">
        <p14:creationId xmlns:p14="http://schemas.microsoft.com/office/powerpoint/2010/main" val="2507852500"/>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27"/>
                                        </p:tgtEl>
                                        <p:attrNameLst>
                                          <p:attrName>style.visibility</p:attrName>
                                        </p:attrNameLst>
                                      </p:cBhvr>
                                      <p:to>
                                        <p:strVal val="visible"/>
                                      </p:to>
                                    </p:set>
                                    <p:animEffect transition="in" filter="fade">
                                      <p:cBhvr>
                                        <p:cTn id="7" dur="1000"/>
                                        <p:tgtEl>
                                          <p:spTgt spid="2327"/>
                                        </p:tgtEl>
                                      </p:cBhvr>
                                    </p:animEffect>
                                    <p:anim calcmode="lin" valueType="num">
                                      <p:cBhvr>
                                        <p:cTn id="8" dur="1000" fill="hold"/>
                                        <p:tgtEl>
                                          <p:spTgt spid="2327"/>
                                        </p:tgtEl>
                                        <p:attrNameLst>
                                          <p:attrName>ppt_x</p:attrName>
                                        </p:attrNameLst>
                                      </p:cBhvr>
                                      <p:tavLst>
                                        <p:tav tm="0">
                                          <p:val>
                                            <p:strVal val="#ppt_x"/>
                                          </p:val>
                                        </p:tav>
                                        <p:tav tm="100000">
                                          <p:val>
                                            <p:strVal val="#ppt_x"/>
                                          </p:val>
                                        </p:tav>
                                      </p:tavLst>
                                    </p:anim>
                                    <p:anim calcmode="lin" valueType="num">
                                      <p:cBhvr>
                                        <p:cTn id="9" dur="1000" fill="hold"/>
                                        <p:tgtEl>
                                          <p:spTgt spid="23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8A98C522-CC6E-4D14-9222-2A9554C9E790}"/>
              </a:ext>
            </a:extLst>
          </p:cNvPr>
          <p:cNvSpPr/>
          <p:nvPr/>
        </p:nvSpPr>
        <p:spPr>
          <a:xfrm rot="2407915">
            <a:off x="5017196" y="1851191"/>
            <a:ext cx="1467351" cy="310055"/>
          </a:xfrm>
          <a:prstGeom prst="rightArrow">
            <a:avLst/>
          </a:prstGeom>
          <a:solidFill>
            <a:srgbClr val="036956"/>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50" name="Rectangle"/>
          <p:cNvSpPr/>
          <p:nvPr/>
        </p:nvSpPr>
        <p:spPr>
          <a:xfrm>
            <a:off x="164284" y="313144"/>
            <a:ext cx="4835170" cy="6231712"/>
          </a:xfrm>
          <a:prstGeom prst="rect">
            <a:avLst/>
          </a:prstGeom>
          <a:solidFill>
            <a:srgbClr val="036956"/>
          </a:solidFill>
          <a:ln w="12700">
            <a:miter lim="400000"/>
          </a:ln>
          <a:effectLst>
            <a:outerShdw blurRad="1270000" dist="635000" dir="3600000" rotWithShape="0">
              <a:srgbClr val="000000">
                <a:alpha val="25000"/>
              </a:srgbClr>
            </a:outerShdw>
          </a:effectLst>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lang="en-US" sz="2400" dirty="0">
              <a:latin typeface="Times New Roman" panose="02020603050405020304" pitchFamily="18" charset="0"/>
              <a:cs typeface="Times New Roman" panose="02020603050405020304" pitchFamily="18" charset="0"/>
            </a:endParaRPr>
          </a:p>
          <a:p>
            <a:pPr marL="342900" indent="-342900" algn="ctr">
              <a:lnSpc>
                <a:spcPct val="100000"/>
              </a:lnSpc>
              <a:buFont typeface="Wingdings" panose="05000000000000000000" pitchFamily="2" charset="2"/>
              <a:buChar char="q"/>
              <a:defRPr sz="3200" cap="none" spc="0">
                <a:solidFill>
                  <a:srgbClr val="FFFFFF"/>
                </a:solidFill>
                <a:latin typeface="Helvetica Light"/>
                <a:ea typeface="Helvetica Light"/>
                <a:cs typeface="Helvetica Light"/>
                <a:sym typeface="Helvetica Light"/>
              </a:defRPr>
            </a:pPr>
            <a:r>
              <a:rPr lang="en-US" sz="2400" dirty="0">
                <a:latin typeface="Times New Roman" panose="02020603050405020304" pitchFamily="18" charset="0"/>
                <a:cs typeface="Times New Roman" panose="02020603050405020304" pitchFamily="18" charset="0"/>
              </a:rPr>
              <a:t>570 essays</a:t>
            </a:r>
          </a:p>
          <a:p>
            <a:pPr algn="ctr">
              <a:lnSpc>
                <a:spcPct val="100000"/>
              </a:lnSpc>
              <a:defRPr sz="3200" cap="none" spc="0">
                <a:solidFill>
                  <a:srgbClr val="FFFFFF"/>
                </a:solidFill>
                <a:latin typeface="Helvetica Light"/>
                <a:ea typeface="Helvetica Light"/>
                <a:cs typeface="Helvetica Light"/>
                <a:sym typeface="Helvetica Light"/>
              </a:defRPr>
            </a:pPr>
            <a:endParaRPr lang="en-US" sz="2400" dirty="0">
              <a:latin typeface="Times New Roman" panose="02020603050405020304" pitchFamily="18" charset="0"/>
              <a:cs typeface="Times New Roman" panose="02020603050405020304" pitchFamily="18" charset="0"/>
            </a:endParaRPr>
          </a:p>
          <a:p>
            <a:pPr marL="342900" indent="-342900" algn="ctr">
              <a:lnSpc>
                <a:spcPct val="100000"/>
              </a:lnSpc>
              <a:buFont typeface="Wingdings" panose="05000000000000000000" pitchFamily="2" charset="2"/>
              <a:buChar char="q"/>
              <a:defRPr sz="3200" cap="none" spc="0">
                <a:solidFill>
                  <a:srgbClr val="FFFFFF"/>
                </a:solidFill>
                <a:latin typeface="Helvetica Light"/>
                <a:ea typeface="Helvetica Light"/>
                <a:cs typeface="Helvetica Light"/>
                <a:sym typeface="Helvetica Light"/>
              </a:defRPr>
            </a:pPr>
            <a:r>
              <a:rPr lang="en-US" sz="2400" dirty="0">
                <a:latin typeface="Times New Roman" panose="02020603050405020304" pitchFamily="18" charset="0"/>
                <a:cs typeface="Times New Roman" panose="02020603050405020304" pitchFamily="18" charset="0"/>
              </a:rPr>
              <a:t>250 words</a:t>
            </a:r>
          </a:p>
          <a:p>
            <a:pPr algn="ctr">
              <a:lnSpc>
                <a:spcPct val="100000"/>
              </a:lnSpc>
              <a:defRPr sz="3200" cap="none" spc="0">
                <a:solidFill>
                  <a:srgbClr val="FFFFFF"/>
                </a:solidFill>
                <a:latin typeface="Helvetica Light"/>
                <a:ea typeface="Helvetica Light"/>
                <a:cs typeface="Helvetica Light"/>
                <a:sym typeface="Helvetica Light"/>
              </a:defRPr>
            </a:pPr>
            <a:endParaRPr lang="en-US" sz="2400" dirty="0">
              <a:latin typeface="Times New Roman" panose="02020603050405020304" pitchFamily="18" charset="0"/>
              <a:cs typeface="Times New Roman" panose="02020603050405020304" pitchFamily="18" charset="0"/>
            </a:endParaRPr>
          </a:p>
          <a:p>
            <a:pPr marL="457200" indent="-457200" algn="ctr">
              <a:lnSpc>
                <a:spcPct val="100000"/>
              </a:lnSpc>
              <a:buFont typeface="Wingdings" panose="05000000000000000000" pitchFamily="2" charset="2"/>
              <a:buChar char="q"/>
              <a:defRPr sz="3200" cap="none" spc="0">
                <a:solidFill>
                  <a:srgbClr val="FFFFFF"/>
                </a:solidFill>
                <a:latin typeface="Helvetica Light"/>
                <a:ea typeface="Helvetica Light"/>
                <a:cs typeface="Helvetica Light"/>
                <a:sym typeface="Helvetica Light"/>
              </a:defRPr>
            </a:pPr>
            <a:r>
              <a:rPr lang="en-US" sz="2400" dirty="0">
                <a:latin typeface="Times New Roman" panose="02020603050405020304" pitchFamily="18" charset="0"/>
                <a:cs typeface="Times New Roman" panose="02020603050405020304" pitchFamily="18" charset="0"/>
              </a:rPr>
              <a:t> the overall grade is 30</a:t>
            </a:r>
          </a:p>
        </p:txBody>
      </p:sp>
      <p:sp>
        <p:nvSpPr>
          <p:cNvPr id="3860" name="people infographic"/>
          <p:cNvSpPr/>
          <p:nvPr/>
        </p:nvSpPr>
        <p:spPr>
          <a:xfrm>
            <a:off x="673583" y="649190"/>
            <a:ext cx="3995947" cy="66684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a:solidFill>
                  <a:srgbClr val="FFFFFF"/>
                </a:solidFill>
              </a:defRPr>
            </a:lvl1pPr>
          </a:lstStyle>
          <a:p>
            <a:r>
              <a:rPr lang="en-US" sz="4000" dirty="0">
                <a:latin typeface="Times New Roman" panose="02020603050405020304" pitchFamily="18" charset="0"/>
                <a:cs typeface="Times New Roman" panose="02020603050405020304" pitchFamily="18" charset="0"/>
              </a:rPr>
              <a:t>  </a:t>
            </a:r>
            <a:endParaRPr sz="4000" dirty="0">
              <a:latin typeface="Times New Roman" panose="02020603050405020304" pitchFamily="18" charset="0"/>
              <a:cs typeface="Times New Roman" panose="02020603050405020304" pitchFamily="18" charset="0"/>
            </a:endParaRPr>
          </a:p>
        </p:txBody>
      </p:sp>
      <p:sp>
        <p:nvSpPr>
          <p:cNvPr id="3861" name="Lorem ipsum sit lom dolor sit amet, consectetur sit amet adipiscing. Lorem ipsum sit lom."/>
          <p:cNvSpPr/>
          <p:nvPr/>
        </p:nvSpPr>
        <p:spPr>
          <a:xfrm>
            <a:off x="1050013" y="1931677"/>
            <a:ext cx="3024658" cy="28815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sz="1400" dirty="0">
                <a:latin typeface="Raleway" panose="020B0503030101060003" pitchFamily="34" charset="0"/>
              </a:rPr>
              <a:t>	</a:t>
            </a:r>
            <a:endParaRPr lang="en-US" sz="1400" dirty="0">
              <a:latin typeface="Raleway" panose="020B0503030101060003"/>
            </a:endParaRPr>
          </a:p>
        </p:txBody>
      </p:sp>
      <p:sp>
        <p:nvSpPr>
          <p:cNvPr id="2" name="TextBox 1">
            <a:extLst>
              <a:ext uri="{FF2B5EF4-FFF2-40B4-BE49-F238E27FC236}">
                <a16:creationId xmlns:a16="http://schemas.microsoft.com/office/drawing/2014/main" id="{44A70CF9-F066-460A-80FC-6B1CEBBF61E1}"/>
              </a:ext>
            </a:extLst>
          </p:cNvPr>
          <p:cNvSpPr txBox="1"/>
          <p:nvPr/>
        </p:nvSpPr>
        <p:spPr>
          <a:xfrm>
            <a:off x="673583" y="942109"/>
            <a:ext cx="3816572" cy="661207"/>
          </a:xfrm>
          <a:prstGeom prst="rect">
            <a:avLst/>
          </a:prstGeom>
          <a:noFill/>
        </p:spPr>
        <p:txBody>
          <a:bodyPr wrap="square" rtlCol="0">
            <a:spAutoFit/>
          </a:bodyPr>
          <a:lstStyle/>
          <a:p>
            <a:pPr algn="ctr">
              <a:lnSpc>
                <a:spcPct val="150000"/>
              </a:lnSpc>
            </a:pPr>
            <a:r>
              <a:rPr lang="en-US" sz="2800" b="1" i="1" dirty="0">
                <a:solidFill>
                  <a:schemeClr val="bg1"/>
                </a:solidFill>
                <a:latin typeface="Times New Roman" panose="02020603050405020304" pitchFamily="18" charset="0"/>
                <a:cs typeface="Times New Roman" panose="02020603050405020304" pitchFamily="18" charset="0"/>
              </a:rPr>
              <a:t>Data set collection </a:t>
            </a:r>
            <a:endParaRPr lang="en-US" sz="2800" b="1" i="1" spc="8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52604B-7589-8DCC-F88E-DBBA2394DE3B}"/>
              </a:ext>
            </a:extLst>
          </p:cNvPr>
          <p:cNvPicPr>
            <a:picLocks noChangeAspect="1"/>
          </p:cNvPicPr>
          <p:nvPr/>
        </p:nvPicPr>
        <p:blipFill>
          <a:blip r:embed="rId2"/>
          <a:stretch>
            <a:fillRect/>
          </a:stretch>
        </p:blipFill>
        <p:spPr>
          <a:xfrm>
            <a:off x="5290094" y="3676073"/>
            <a:ext cx="6740618" cy="1865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8A98C522-CC6E-4D14-9222-2A9554C9E790}"/>
              </a:ext>
            </a:extLst>
          </p:cNvPr>
          <p:cNvSpPr/>
          <p:nvPr/>
        </p:nvSpPr>
        <p:spPr>
          <a:xfrm rot="2407915">
            <a:off x="5017196" y="1851191"/>
            <a:ext cx="1467351" cy="310055"/>
          </a:xfrm>
          <a:prstGeom prst="rightArrow">
            <a:avLst/>
          </a:prstGeom>
          <a:solidFill>
            <a:srgbClr val="036956"/>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50" name="Rectangle"/>
          <p:cNvSpPr/>
          <p:nvPr/>
        </p:nvSpPr>
        <p:spPr>
          <a:xfrm>
            <a:off x="32874" y="313144"/>
            <a:ext cx="5139489" cy="6189256"/>
          </a:xfrm>
          <a:prstGeom prst="rect">
            <a:avLst/>
          </a:prstGeom>
          <a:solidFill>
            <a:srgbClr val="036956"/>
          </a:solidFill>
          <a:ln w="12700">
            <a:miter lim="400000"/>
          </a:ln>
          <a:effectLst>
            <a:outerShdw blurRad="1270000" dist="635000" dir="3600000" rotWithShape="0">
              <a:srgbClr val="000000">
                <a:alpha val="25000"/>
              </a:srgbClr>
            </a:outerShdw>
          </a:effectLst>
        </p:spPr>
        <p:txBody>
          <a:bodyPr lIns="25400" tIns="25400" rIns="25400" bIns="25400" anchor="ctr"/>
          <a:lstStyle/>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sz="3200" cap="none" spc="0">
                <a:solidFill>
                  <a:srgbClr val="FFFFFF"/>
                </a:solidFill>
                <a:latin typeface="Helvetica Light"/>
                <a:ea typeface="Helvetica Light"/>
                <a:cs typeface="Helvetica Light"/>
                <a:sym typeface="Helvetica Light"/>
              </a:defRPr>
            </a:pPr>
            <a:r>
              <a:rPr kumimoji="0" lang="en-US" sz="24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rPr>
              <a:t>The course instructor( Ph.D. )</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sz="3200" cap="none" spc="0">
                <a:solidFill>
                  <a:srgbClr val="FFFFFF"/>
                </a:solidFill>
                <a:latin typeface="Helvetica Light"/>
                <a:ea typeface="Helvetica Light"/>
                <a:cs typeface="Helvetica Light"/>
                <a:sym typeface="Helvetica Light"/>
              </a:defRPr>
            </a:pPr>
            <a:r>
              <a:rPr kumimoji="0" lang="en-US" sz="24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rPr>
              <a:t>spelling mistakes</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sz="3200" cap="none" spc="0">
                <a:solidFill>
                  <a:srgbClr val="FFFFFF"/>
                </a:solidFill>
                <a:latin typeface="Helvetica Light"/>
                <a:ea typeface="Helvetica Light"/>
                <a:cs typeface="Helvetica Light"/>
                <a:sym typeface="Helvetica Light"/>
              </a:defRPr>
            </a:pPr>
            <a:r>
              <a:rPr kumimoji="0" lang="en-US" sz="24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rPr>
              <a:t> grammar errors</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sz="3200" cap="none" spc="0">
                <a:solidFill>
                  <a:srgbClr val="FFFFFF"/>
                </a:solidFill>
                <a:latin typeface="Helvetica Light"/>
                <a:ea typeface="Helvetica Light"/>
                <a:cs typeface="Helvetica Light"/>
                <a:sym typeface="Helvetica Light"/>
              </a:defRPr>
            </a:pPr>
            <a:r>
              <a:rPr kumimoji="0" lang="en-US" sz="2400" b="0" i="0" u="none" strike="noStrike" kern="120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Helvetica Light"/>
              </a:rPr>
              <a:t>structure,coherence</a:t>
            </a:r>
            <a:endParaRPr kumimoji="0" lang="en-US" sz="24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sz="3200" cap="none" spc="0">
                <a:solidFill>
                  <a:srgbClr val="FFFFFF"/>
                </a:solidFill>
                <a:latin typeface="Helvetica Light"/>
                <a:ea typeface="Helvetica Light"/>
                <a:cs typeface="Helvetica Light"/>
                <a:sym typeface="Helvetica Light"/>
              </a:defRPr>
            </a:pPr>
            <a:r>
              <a:rPr kumimoji="0" lang="en-US" sz="24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rPr>
              <a:t> level of coherence  </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sz="3200" cap="none" spc="0">
                <a:solidFill>
                  <a:srgbClr val="FFFFFF"/>
                </a:solidFill>
                <a:latin typeface="Helvetica Light"/>
                <a:ea typeface="Helvetica Light"/>
                <a:cs typeface="Helvetica Light"/>
                <a:sym typeface="Helvetica Light"/>
              </a:defRPr>
            </a:pPr>
            <a:r>
              <a:rPr kumimoji="0" lang="en-US" sz="24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rPr>
              <a:t>style</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sz="3200" cap="none" spc="0">
                <a:solidFill>
                  <a:srgbClr val="FFFFFF"/>
                </a:solidFill>
                <a:latin typeface="Helvetica Light"/>
                <a:ea typeface="Helvetica Light"/>
                <a:cs typeface="Helvetica Light"/>
                <a:sym typeface="Helvetica Light"/>
              </a:defRPr>
            </a:pPr>
            <a:r>
              <a:rPr kumimoji="0" lang="en-US" sz="24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rPr>
              <a:t> punctuation</a:t>
            </a:r>
          </a:p>
        </p:txBody>
      </p:sp>
      <p:sp>
        <p:nvSpPr>
          <p:cNvPr id="3860" name="people infographic"/>
          <p:cNvSpPr/>
          <p:nvPr/>
        </p:nvSpPr>
        <p:spPr>
          <a:xfrm>
            <a:off x="673583" y="649190"/>
            <a:ext cx="3995947" cy="66684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sz="4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861" name="Lorem ipsum sit lom dolor sit amet, consectetur sit amet adipiscing. Lorem ipsum sit lom."/>
          <p:cNvSpPr/>
          <p:nvPr/>
        </p:nvSpPr>
        <p:spPr>
          <a:xfrm>
            <a:off x="1050013" y="1931677"/>
            <a:ext cx="3024658" cy="28815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75" normalizeH="0" baseline="0" noProof="0" dirty="0">
                <a:ln>
                  <a:noFill/>
                </a:ln>
                <a:solidFill>
                  <a:srgbClr val="FFFFFF"/>
                </a:solidFill>
                <a:effectLst/>
                <a:uLnTx/>
                <a:uFillTx/>
                <a:latin typeface="Raleway" panose="020B0503030101060003" pitchFamily="34" charset="0"/>
                <a:sym typeface="Raleway Light"/>
              </a:rPr>
              <a:t>	</a:t>
            </a:r>
            <a:endParaRPr kumimoji="0" lang="en-US" sz="1400" b="0" i="0" u="none" strike="noStrike" kern="1200" cap="none" spc="75" normalizeH="0" baseline="0" noProof="0" dirty="0">
              <a:ln>
                <a:noFill/>
              </a:ln>
              <a:solidFill>
                <a:srgbClr val="FFFFFF"/>
              </a:solidFill>
              <a:effectLst/>
              <a:uLnTx/>
              <a:uFillTx/>
              <a:latin typeface="Raleway" panose="020B0503030101060003"/>
              <a:sym typeface="Raleway Light"/>
            </a:endParaRPr>
          </a:p>
        </p:txBody>
      </p:sp>
      <p:sp>
        <p:nvSpPr>
          <p:cNvPr id="2" name="TextBox 1">
            <a:extLst>
              <a:ext uri="{FF2B5EF4-FFF2-40B4-BE49-F238E27FC236}">
                <a16:creationId xmlns:a16="http://schemas.microsoft.com/office/drawing/2014/main" id="{44A70CF9-F066-460A-80FC-6B1CEBBF61E1}"/>
              </a:ext>
            </a:extLst>
          </p:cNvPr>
          <p:cNvSpPr txBox="1"/>
          <p:nvPr/>
        </p:nvSpPr>
        <p:spPr>
          <a:xfrm>
            <a:off x="583030" y="654832"/>
            <a:ext cx="3816572" cy="661207"/>
          </a:xfrm>
          <a:prstGeom prst="rect">
            <a:avLst/>
          </a:prstGeom>
          <a:noFill/>
        </p:spPr>
        <p:txBody>
          <a:bodyPr wrap="square" rtlCol="0">
            <a:spAutoFit/>
          </a:bodyPr>
          <a:lstStyle/>
          <a:p>
            <a:pPr lvl="0" algn="ctr">
              <a:lnSpc>
                <a:spcPct val="150000"/>
              </a:lnSpc>
            </a:pPr>
            <a:r>
              <a:rPr lang="en-US" sz="2800" b="1" i="1" dirty="0">
                <a:solidFill>
                  <a:prstClr val="white"/>
                </a:solidFill>
                <a:latin typeface="Times New Roman" panose="02020603050405020304" pitchFamily="18" charset="0"/>
                <a:cs typeface="Times New Roman" panose="02020603050405020304" pitchFamily="18" charset="0"/>
              </a:rPr>
              <a:t>Data set evaluation</a:t>
            </a:r>
          </a:p>
        </p:txBody>
      </p:sp>
      <p:pic>
        <p:nvPicPr>
          <p:cNvPr id="5" name="Picture 4">
            <a:extLst>
              <a:ext uri="{FF2B5EF4-FFF2-40B4-BE49-F238E27FC236}">
                <a16:creationId xmlns:a16="http://schemas.microsoft.com/office/drawing/2014/main" id="{9CE63F43-F4DD-C422-12C7-246124E08E74}"/>
              </a:ext>
            </a:extLst>
          </p:cNvPr>
          <p:cNvPicPr>
            <a:picLocks noChangeAspect="1"/>
          </p:cNvPicPr>
          <p:nvPr/>
        </p:nvPicPr>
        <p:blipFill>
          <a:blip r:embed="rId2"/>
          <a:stretch>
            <a:fillRect/>
          </a:stretch>
        </p:blipFill>
        <p:spPr>
          <a:xfrm>
            <a:off x="5473123" y="3298339"/>
            <a:ext cx="6362700" cy="1924050"/>
          </a:xfrm>
          <a:prstGeom prst="rect">
            <a:avLst/>
          </a:prstGeom>
        </p:spPr>
      </p:pic>
    </p:spTree>
    <p:extLst>
      <p:ext uri="{BB962C8B-B14F-4D97-AF65-F5344CB8AC3E}">
        <p14:creationId xmlns:p14="http://schemas.microsoft.com/office/powerpoint/2010/main" val="166560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 name="people infographic"/>
          <p:cNvSpPr/>
          <p:nvPr/>
        </p:nvSpPr>
        <p:spPr>
          <a:xfrm>
            <a:off x="673583" y="649190"/>
            <a:ext cx="3995947" cy="66684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sz="4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861" name="Lorem ipsum sit lom dolor sit amet, consectetur sit amet adipiscing. Lorem ipsum sit lom."/>
          <p:cNvSpPr/>
          <p:nvPr/>
        </p:nvSpPr>
        <p:spPr>
          <a:xfrm>
            <a:off x="1050013" y="1931677"/>
            <a:ext cx="3024658" cy="28815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75" normalizeH="0" baseline="0" noProof="0" dirty="0">
                <a:ln>
                  <a:noFill/>
                </a:ln>
                <a:solidFill>
                  <a:srgbClr val="FFFFFF"/>
                </a:solidFill>
                <a:effectLst/>
                <a:uLnTx/>
                <a:uFillTx/>
                <a:latin typeface="Raleway" panose="020B0503030101060003" pitchFamily="34" charset="0"/>
                <a:sym typeface="Raleway Light"/>
              </a:rPr>
              <a:t>	</a:t>
            </a:r>
            <a:endParaRPr kumimoji="0" lang="en-US" sz="1400" b="0" i="0" u="none" strike="noStrike" kern="1200" cap="none" spc="75" normalizeH="0" baseline="0" noProof="0" dirty="0">
              <a:ln>
                <a:noFill/>
              </a:ln>
              <a:solidFill>
                <a:srgbClr val="FFFFFF"/>
              </a:solidFill>
              <a:effectLst/>
              <a:uLnTx/>
              <a:uFillTx/>
              <a:latin typeface="Raleway" panose="020B0503030101060003"/>
              <a:sym typeface="Raleway Light"/>
            </a:endParaRPr>
          </a:p>
        </p:txBody>
      </p:sp>
      <p:sp>
        <p:nvSpPr>
          <p:cNvPr id="2" name="TextBox 1">
            <a:extLst>
              <a:ext uri="{FF2B5EF4-FFF2-40B4-BE49-F238E27FC236}">
                <a16:creationId xmlns:a16="http://schemas.microsoft.com/office/drawing/2014/main" id="{44A70CF9-F066-460A-80FC-6B1CEBBF61E1}"/>
              </a:ext>
            </a:extLst>
          </p:cNvPr>
          <p:cNvSpPr txBox="1"/>
          <p:nvPr/>
        </p:nvSpPr>
        <p:spPr>
          <a:xfrm>
            <a:off x="583030" y="654832"/>
            <a:ext cx="3816572" cy="661207"/>
          </a:xfrm>
          <a:prstGeom prst="rect">
            <a:avLst/>
          </a:prstGeom>
          <a:noFill/>
        </p:spPr>
        <p:txBody>
          <a:bodyPr wrap="square" rtlCol="0">
            <a:spAutoFit/>
          </a:bodyPr>
          <a:lstStyle/>
          <a:p>
            <a:pPr lvl="0" algn="ctr">
              <a:lnSpc>
                <a:spcPct val="150000"/>
              </a:lnSpc>
            </a:pPr>
            <a:r>
              <a:rPr lang="en-US" sz="2800" b="1" i="1" dirty="0">
                <a:solidFill>
                  <a:prstClr val="white"/>
                </a:solidFill>
                <a:latin typeface="Times New Roman" panose="02020603050405020304" pitchFamily="18" charset="0"/>
                <a:cs typeface="Times New Roman" panose="02020603050405020304" pitchFamily="18" charset="0"/>
              </a:rPr>
              <a:t>Kappa-Test</a:t>
            </a:r>
            <a:endParaRPr kumimoji="0" lang="en-US" sz="28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00678607-213E-23E2-7C2B-53B39516DEEC}"/>
              </a:ext>
            </a:extLst>
          </p:cNvPr>
          <p:cNvPicPr>
            <a:picLocks noChangeAspect="1"/>
          </p:cNvPicPr>
          <p:nvPr/>
        </p:nvPicPr>
        <p:blipFill>
          <a:blip r:embed="rId2"/>
          <a:stretch>
            <a:fillRect/>
          </a:stretch>
        </p:blipFill>
        <p:spPr>
          <a:xfrm>
            <a:off x="643615" y="1403868"/>
            <a:ext cx="7277965" cy="5145049"/>
          </a:xfrm>
          <a:prstGeom prst="rect">
            <a:avLst/>
          </a:prstGeom>
        </p:spPr>
      </p:pic>
      <p:sp>
        <p:nvSpPr>
          <p:cNvPr id="6" name="TextBox 5">
            <a:extLst>
              <a:ext uri="{FF2B5EF4-FFF2-40B4-BE49-F238E27FC236}">
                <a16:creationId xmlns:a16="http://schemas.microsoft.com/office/drawing/2014/main" id="{7A190FE8-649A-3F92-3940-49B5134D3375}"/>
              </a:ext>
            </a:extLst>
          </p:cNvPr>
          <p:cNvSpPr txBox="1"/>
          <p:nvPr/>
        </p:nvSpPr>
        <p:spPr>
          <a:xfrm>
            <a:off x="748145" y="309084"/>
            <a:ext cx="4213365" cy="584775"/>
          </a:xfrm>
          <a:prstGeom prst="rect">
            <a:avLst/>
          </a:prstGeom>
          <a:noFill/>
        </p:spPr>
        <p:txBody>
          <a:bodyPr wrap="square" rtlCol="0">
            <a:spAutoFit/>
          </a:bodyPr>
          <a:lstStyle/>
          <a:p>
            <a:r>
              <a:rPr lang="en-US" sz="3200" b="1" i="1" dirty="0">
                <a:solidFill>
                  <a:srgbClr val="024034"/>
                </a:solidFill>
                <a:latin typeface="Times New Roman" panose="02020603050405020304" pitchFamily="18" charset="0"/>
                <a:cs typeface="Times New Roman" panose="02020603050405020304" pitchFamily="18" charset="0"/>
              </a:rPr>
              <a:t>Kappa-Test</a:t>
            </a:r>
          </a:p>
        </p:txBody>
      </p:sp>
    </p:spTree>
    <p:extLst>
      <p:ext uri="{BB962C8B-B14F-4D97-AF65-F5344CB8AC3E}">
        <p14:creationId xmlns:p14="http://schemas.microsoft.com/office/powerpoint/2010/main" val="204717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0FC3FA4-F7FB-A979-3A97-9A734FC27ED9}"/>
              </a:ext>
            </a:extLst>
          </p:cNvPr>
          <p:cNvSpPr>
            <a:spLocks noGrp="1"/>
          </p:cNvSpPr>
          <p:nvPr>
            <p:ph type="body" idx="16"/>
          </p:nvPr>
        </p:nvSpPr>
        <p:spPr>
          <a:xfrm flipH="1">
            <a:off x="-3" y="1"/>
            <a:ext cx="8474699" cy="6749591"/>
          </a:xfrm>
          <a:solidFill>
            <a:srgbClr val="024034"/>
          </a:solidFill>
        </p:spPr>
        <p:txBody>
          <a:bodyPr/>
          <a:lstStyle/>
          <a:p>
            <a:pPr marL="1371600" lvl="3" indent="0">
              <a:buNone/>
            </a:pPr>
            <a:r>
              <a:rPr lang="en-US" sz="2800" b="1" dirty="0">
                <a:solidFill>
                  <a:schemeClr val="bg1"/>
                </a:solidFill>
                <a:latin typeface="Times New Roman" panose="02020603050405020304" pitchFamily="18" charset="0"/>
                <a:cs typeface="Times New Roman" panose="02020603050405020304" pitchFamily="18" charset="0"/>
              </a:rPr>
              <a:t>Language writing assessment </a:t>
            </a:r>
          </a:p>
          <a:p>
            <a:pPr marL="1371600" lvl="3" indent="0">
              <a:buNone/>
            </a:pPr>
            <a:r>
              <a:rPr lang="en-US" sz="2800" b="1" dirty="0">
                <a:solidFill>
                  <a:schemeClr val="bg1"/>
                </a:solidFill>
                <a:latin typeface="Times New Roman" panose="02020603050405020304" pitchFamily="18" charset="0"/>
                <a:cs typeface="Times New Roman" panose="02020603050405020304" pitchFamily="18" charset="0"/>
              </a:rPr>
              <a:t>criteria</a:t>
            </a:r>
          </a:p>
          <a:p>
            <a:pPr marL="1371600" lvl="3" indent="0">
              <a:buNone/>
            </a:pP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77B31D6-E8A6-3B7A-92C4-520E96028EF3}"/>
              </a:ext>
            </a:extLst>
          </p:cNvPr>
          <p:cNvSpPr txBox="1"/>
          <p:nvPr/>
        </p:nvSpPr>
        <p:spPr>
          <a:xfrm>
            <a:off x="7804727" y="1329913"/>
            <a:ext cx="2254335"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Surface features</a:t>
            </a:r>
          </a:p>
        </p:txBody>
      </p:sp>
      <p:sp>
        <p:nvSpPr>
          <p:cNvPr id="4" name="TextBox 3">
            <a:extLst>
              <a:ext uri="{FF2B5EF4-FFF2-40B4-BE49-F238E27FC236}">
                <a16:creationId xmlns:a16="http://schemas.microsoft.com/office/drawing/2014/main" id="{60FA0C6D-F153-2498-C754-9B64381B56B8}"/>
              </a:ext>
            </a:extLst>
          </p:cNvPr>
          <p:cNvSpPr txBox="1"/>
          <p:nvPr/>
        </p:nvSpPr>
        <p:spPr>
          <a:xfrm>
            <a:off x="7804726" y="1930400"/>
            <a:ext cx="2952077"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i="0" dirty="0">
                <a:effectLst/>
                <a:latin typeface="Times New Roman" panose="02020603050405020304" pitchFamily="18" charset="0"/>
                <a:cs typeface="Times New Roman" panose="02020603050405020304" pitchFamily="18" charset="0"/>
              </a:rPr>
              <a:t>Sentiment</a:t>
            </a:r>
            <a:r>
              <a:rPr lang="en-US" sz="2000" b="1" dirty="0">
                <a:latin typeface="Times New Roman" panose="02020603050405020304" pitchFamily="18" charset="0"/>
                <a:cs typeface="Times New Roman" panose="02020603050405020304" pitchFamily="18" charset="0"/>
              </a:rPr>
              <a:t> features</a:t>
            </a:r>
          </a:p>
        </p:txBody>
      </p:sp>
      <p:sp>
        <p:nvSpPr>
          <p:cNvPr id="6" name="TextBox 5">
            <a:extLst>
              <a:ext uri="{FF2B5EF4-FFF2-40B4-BE49-F238E27FC236}">
                <a16:creationId xmlns:a16="http://schemas.microsoft.com/office/drawing/2014/main" id="{00C0545D-C3BA-B8B8-42E4-A09932C4F75E}"/>
              </a:ext>
            </a:extLst>
          </p:cNvPr>
          <p:cNvSpPr txBox="1"/>
          <p:nvPr/>
        </p:nvSpPr>
        <p:spPr>
          <a:xfrm>
            <a:off x="7804727" y="2600036"/>
            <a:ext cx="3066473"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Coherence features</a:t>
            </a:r>
          </a:p>
        </p:txBody>
      </p:sp>
      <p:sp>
        <p:nvSpPr>
          <p:cNvPr id="7" name="TextBox 6">
            <a:extLst>
              <a:ext uri="{FF2B5EF4-FFF2-40B4-BE49-F238E27FC236}">
                <a16:creationId xmlns:a16="http://schemas.microsoft.com/office/drawing/2014/main" id="{F331E944-F79E-BB18-83B1-191E8C52A303}"/>
              </a:ext>
            </a:extLst>
          </p:cNvPr>
          <p:cNvSpPr txBox="1"/>
          <p:nvPr/>
        </p:nvSpPr>
        <p:spPr>
          <a:xfrm>
            <a:off x="7804727" y="3269672"/>
            <a:ext cx="2952077"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Spelling features</a:t>
            </a:r>
          </a:p>
        </p:txBody>
      </p:sp>
      <p:sp>
        <p:nvSpPr>
          <p:cNvPr id="8" name="TextBox 7">
            <a:extLst>
              <a:ext uri="{FF2B5EF4-FFF2-40B4-BE49-F238E27FC236}">
                <a16:creationId xmlns:a16="http://schemas.microsoft.com/office/drawing/2014/main" id="{69AAEB09-CAA7-6A4D-7E47-C02893EE6EE8}"/>
              </a:ext>
            </a:extLst>
          </p:cNvPr>
          <p:cNvSpPr txBox="1"/>
          <p:nvPr/>
        </p:nvSpPr>
        <p:spPr>
          <a:xfrm flipH="1">
            <a:off x="7804726" y="3939308"/>
            <a:ext cx="3962399"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Punctuation marks</a:t>
            </a:r>
          </a:p>
        </p:txBody>
      </p:sp>
    </p:spTree>
    <p:extLst>
      <p:ext uri="{BB962C8B-B14F-4D97-AF65-F5344CB8AC3E}">
        <p14:creationId xmlns:p14="http://schemas.microsoft.com/office/powerpoint/2010/main" val="3724041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15DF7B-5B30-44D1-B691-F9571A577B9E}"/>
              </a:ext>
            </a:extLst>
          </p:cNvPr>
          <p:cNvSpPr/>
          <p:nvPr/>
        </p:nvSpPr>
        <p:spPr>
          <a:xfrm>
            <a:off x="0" y="0"/>
            <a:ext cx="12192000" cy="6858000"/>
          </a:xfrm>
          <a:prstGeom prst="rect">
            <a:avLst/>
          </a:prstGeom>
          <a:solidFill>
            <a:srgbClr val="0369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2">
            <a:extLst>
              <a:ext uri="{FF2B5EF4-FFF2-40B4-BE49-F238E27FC236}">
                <a16:creationId xmlns:a16="http://schemas.microsoft.com/office/drawing/2014/main" id="{CA6DB005-57EF-481D-85C6-4CE34FA2C462}"/>
              </a:ext>
            </a:extLst>
          </p:cNvPr>
          <p:cNvSpPr>
            <a:spLocks noChangeArrowheads="1"/>
          </p:cNvSpPr>
          <p:nvPr/>
        </p:nvSpPr>
        <p:spPr bwMode="auto">
          <a:xfrm>
            <a:off x="4090086" y="4324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4">
            <a:extLst>
              <a:ext uri="{FF2B5EF4-FFF2-40B4-BE49-F238E27FC236}">
                <a16:creationId xmlns:a16="http://schemas.microsoft.com/office/drawing/2014/main" id="{E5F1133C-B279-43A9-9993-3E5573C6FA6F}"/>
              </a:ext>
            </a:extLst>
          </p:cNvPr>
          <p:cNvSpPr/>
          <p:nvPr/>
        </p:nvSpPr>
        <p:spPr>
          <a:xfrm>
            <a:off x="317504" y="317734"/>
            <a:ext cx="11556991" cy="6222532"/>
          </a:xfrm>
          <a:prstGeom prst="rect">
            <a:avLst/>
          </a:prstGeom>
          <a:solidFill>
            <a:srgbClr val="E8E8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Triangle 5">
            <a:extLst>
              <a:ext uri="{FF2B5EF4-FFF2-40B4-BE49-F238E27FC236}">
                <a16:creationId xmlns:a16="http://schemas.microsoft.com/office/drawing/2014/main" id="{64685F0B-DDEF-480E-BC0A-73367C9710D5}"/>
              </a:ext>
            </a:extLst>
          </p:cNvPr>
          <p:cNvSpPr/>
          <p:nvPr/>
        </p:nvSpPr>
        <p:spPr>
          <a:xfrm rot="5400000">
            <a:off x="285868" y="349367"/>
            <a:ext cx="3289064" cy="3225800"/>
          </a:xfrm>
          <a:prstGeom prst="rtTriangle">
            <a:avLst/>
          </a:prstGeom>
          <a:solidFill>
            <a:srgbClr val="03695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7">
            <a:extLst>
              <a:ext uri="{FF2B5EF4-FFF2-40B4-BE49-F238E27FC236}">
                <a16:creationId xmlns:a16="http://schemas.microsoft.com/office/drawing/2014/main" id="{EF019331-6AD4-40D1-9716-469A2CA282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31ACEFDF-BD44-4613-8CA9-49922B4089EF}"/>
              </a:ext>
            </a:extLst>
          </p:cNvPr>
          <p:cNvSpPr txBox="1"/>
          <p:nvPr/>
        </p:nvSpPr>
        <p:spPr>
          <a:xfrm>
            <a:off x="942109" y="3010119"/>
            <a:ext cx="4004546" cy="523220"/>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System Overview</a:t>
            </a:r>
            <a:endParaRPr lang="en-US" sz="2800" b="1"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Right Triangle 11">
            <a:extLst>
              <a:ext uri="{FF2B5EF4-FFF2-40B4-BE49-F238E27FC236}">
                <a16:creationId xmlns:a16="http://schemas.microsoft.com/office/drawing/2014/main" id="{7DB7FF41-E011-4D53-B49B-56B7D2DB6E2B}"/>
              </a:ext>
            </a:extLst>
          </p:cNvPr>
          <p:cNvSpPr/>
          <p:nvPr/>
        </p:nvSpPr>
        <p:spPr>
          <a:xfrm>
            <a:off x="317500" y="2895365"/>
            <a:ext cx="3225800" cy="3644900"/>
          </a:xfrm>
          <a:prstGeom prst="rtTriangle">
            <a:avLst/>
          </a:prstGeom>
          <a:solidFill>
            <a:srgbClr val="03695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15">
            <a:extLst>
              <a:ext uri="{FF2B5EF4-FFF2-40B4-BE49-F238E27FC236}">
                <a16:creationId xmlns:a16="http://schemas.microsoft.com/office/drawing/2014/main" id="{07733D7B-FA09-4C17-B24D-6798054E048D}"/>
              </a:ext>
            </a:extLst>
          </p:cNvPr>
          <p:cNvSpPr>
            <a:spLocks noChangeArrowheads="1"/>
          </p:cNvSpPr>
          <p:nvPr/>
        </p:nvSpPr>
        <p:spPr bwMode="auto">
          <a:xfrm>
            <a:off x="4121151" y="7477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5" name="Picture 14">
            <a:extLst>
              <a:ext uri="{FF2B5EF4-FFF2-40B4-BE49-F238E27FC236}">
                <a16:creationId xmlns:a16="http://schemas.microsoft.com/office/drawing/2014/main" id="{4BE549C0-71E7-3297-5E69-8A86F98B3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91" y="950673"/>
            <a:ext cx="9132613" cy="5312252"/>
          </a:xfrm>
          <a:prstGeom prst="rect">
            <a:avLst/>
          </a:prstGeom>
        </p:spPr>
      </p:pic>
    </p:spTree>
    <p:extLst>
      <p:ext uri="{BB962C8B-B14F-4D97-AF65-F5344CB8AC3E}">
        <p14:creationId xmlns:p14="http://schemas.microsoft.com/office/powerpoint/2010/main" val="1738707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6091221-2AF7-479A-8185-37443434B2E6}"/>
              </a:ext>
            </a:extLst>
          </p:cNvPr>
          <p:cNvSpPr txBox="1">
            <a:spLocks/>
          </p:cNvSpPr>
          <p:nvPr/>
        </p:nvSpPr>
        <p:spPr>
          <a:xfrm rot="10800000">
            <a:off x="305139" y="325562"/>
            <a:ext cx="11137218" cy="1416740"/>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rgbClr val="036956"/>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                     </a:t>
            </a:r>
          </a:p>
        </p:txBody>
      </p:sp>
      <p:sp>
        <p:nvSpPr>
          <p:cNvPr id="3" name="TextBox 2">
            <a:extLst>
              <a:ext uri="{FF2B5EF4-FFF2-40B4-BE49-F238E27FC236}">
                <a16:creationId xmlns:a16="http://schemas.microsoft.com/office/drawing/2014/main" id="{1EEC9EC3-4D93-C987-EF45-0A111B4D0BFF}"/>
              </a:ext>
            </a:extLst>
          </p:cNvPr>
          <p:cNvSpPr txBox="1"/>
          <p:nvPr/>
        </p:nvSpPr>
        <p:spPr>
          <a:xfrm flipH="1">
            <a:off x="749643" y="710766"/>
            <a:ext cx="6369615" cy="646331"/>
          </a:xfrm>
          <a:prstGeom prst="rect">
            <a:avLst/>
          </a:prstGeom>
          <a:noFill/>
        </p:spPr>
        <p:txBody>
          <a:bodyPr wrap="square" rtlCol="0">
            <a:spAutoFit/>
          </a:bodyPr>
          <a:lstStyle/>
          <a:p>
            <a:r>
              <a:rPr lang="en-US" sz="3600" b="0" i="0" dirty="0">
                <a:effectLst/>
                <a:latin typeface="Times New Roman" panose="02020603050405020304" pitchFamily="18" charset="0"/>
                <a:cs typeface="Times New Roman" panose="02020603050405020304" pitchFamily="18" charset="0"/>
              </a:rPr>
              <a:t>Classification models</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F51353C-E53A-263F-EC1E-694EBD158233}"/>
              </a:ext>
            </a:extLst>
          </p:cNvPr>
          <p:cNvSpPr txBox="1"/>
          <p:nvPr/>
        </p:nvSpPr>
        <p:spPr>
          <a:xfrm>
            <a:off x="1511559" y="2267338"/>
            <a:ext cx="7445829" cy="4199611"/>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sz="2800" b="0" i="0" dirty="0">
                <a:effectLst/>
                <a:latin typeface="Arial" panose="020B0604020202020204" pitchFamily="34" charset="0"/>
                <a:cs typeface="+mj-cs"/>
              </a:rPr>
              <a:t>Artificial Neural Network</a:t>
            </a:r>
            <a:endParaRPr lang="ar-MA" sz="2800" b="0" i="0" dirty="0">
              <a:effectLst/>
              <a:latin typeface="Arial" panose="020B0604020202020204" pitchFamily="34" charset="0"/>
              <a:cs typeface="+mj-cs"/>
            </a:endParaRPr>
          </a:p>
          <a:p>
            <a:pPr marL="457200" indent="-457200">
              <a:lnSpc>
                <a:spcPct val="150000"/>
              </a:lnSpc>
              <a:buFont typeface="Wingdings" panose="05000000000000000000" pitchFamily="2" charset="2"/>
              <a:buChar char="Ø"/>
            </a:pPr>
            <a:r>
              <a:rPr lang="en-US" sz="3200" b="0" i="0" dirty="0">
                <a:effectLst/>
                <a:latin typeface="Times New Roman" panose="02020603050405020304" pitchFamily="18" charset="0"/>
                <a:cs typeface="Times New Roman" panose="02020603050405020304" pitchFamily="18" charset="0"/>
              </a:rPr>
              <a:t>Decision Trees</a:t>
            </a:r>
          </a:p>
          <a:p>
            <a:pPr marL="457200" indent="-457200">
              <a:lnSpc>
                <a:spcPct val="150000"/>
              </a:lnSpc>
              <a:buFont typeface="Wingdings" panose="05000000000000000000" pitchFamily="2" charset="2"/>
              <a:buChar char="Ø"/>
            </a:pPr>
            <a:r>
              <a:rPr lang="en-US" sz="3200" b="0" i="0" dirty="0">
                <a:effectLst/>
                <a:latin typeface="Times New Roman" panose="02020603050405020304" pitchFamily="18" charset="0"/>
                <a:cs typeface="Times New Roman" panose="02020603050405020304" pitchFamily="18" charset="0"/>
              </a:rPr>
              <a:t>Random Forest</a:t>
            </a:r>
          </a:p>
          <a:p>
            <a:pPr marL="457200" indent="-457200">
              <a:lnSpc>
                <a:spcPct val="150000"/>
              </a:lnSpc>
              <a:buFont typeface="Wingdings" panose="05000000000000000000" pitchFamily="2" charset="2"/>
              <a:buChar char="Ø"/>
            </a:pPr>
            <a:r>
              <a:rPr lang="en-US" sz="3200" b="0" i="0" dirty="0">
                <a:effectLst/>
                <a:latin typeface="Times New Roman" panose="02020603050405020304" pitchFamily="18" charset="0"/>
                <a:cs typeface="Times New Roman" panose="02020603050405020304" pitchFamily="18" charset="0"/>
              </a:rPr>
              <a:t>Support Vector Machines</a:t>
            </a:r>
          </a:p>
          <a:p>
            <a:pPr marL="457200" indent="-457200">
              <a:lnSpc>
                <a:spcPct val="150000"/>
              </a:lnSpc>
              <a:buFont typeface="Wingdings" panose="05000000000000000000" pitchFamily="2" charset="2"/>
              <a:buChar char="Ø"/>
            </a:pPr>
            <a:r>
              <a:rPr lang="en-US" sz="3200" b="0" i="0" dirty="0">
                <a:effectLst/>
                <a:latin typeface="Times New Roman" panose="02020603050405020304" pitchFamily="18" charset="0"/>
                <a:cs typeface="Times New Roman" panose="02020603050405020304" pitchFamily="18" charset="0"/>
              </a:rPr>
              <a:t>Gradient Boosting Classifier</a:t>
            </a:r>
            <a:endParaRPr lang="en-US" sz="32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145471115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3C8B9B-38A7-4563-B770-D98D18EEACA8}"/>
              </a:ext>
            </a:extLst>
          </p:cNvPr>
          <p:cNvSpPr/>
          <p:nvPr/>
        </p:nvSpPr>
        <p:spPr>
          <a:xfrm>
            <a:off x="-13163" y="0"/>
            <a:ext cx="5154330" cy="6858000"/>
          </a:xfrm>
          <a:prstGeom prst="rect">
            <a:avLst/>
          </a:prstGeom>
          <a:solidFill>
            <a:srgbClr val="0369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9490936-B859-62FD-C4CE-E2F8082E1AE3}"/>
              </a:ext>
            </a:extLst>
          </p:cNvPr>
          <p:cNvSpPr txBox="1"/>
          <p:nvPr/>
        </p:nvSpPr>
        <p:spPr>
          <a:xfrm>
            <a:off x="-51251" y="2453952"/>
            <a:ext cx="5371324" cy="1200329"/>
          </a:xfrm>
          <a:prstGeom prst="rect">
            <a:avLst/>
          </a:prstGeom>
          <a:noFill/>
        </p:spPr>
        <p:txBody>
          <a:bodyPr wrap="square" rtlCol="0">
            <a:spAutoFit/>
          </a:bodyPr>
          <a:lstStyle/>
          <a:p>
            <a:br>
              <a:rPr lang="en-US" sz="3600" dirty="0">
                <a:latin typeface="Times New Roman" panose="02020603050405020304" pitchFamily="18" charset="0"/>
                <a:cs typeface="Times New Roman" panose="02020603050405020304" pitchFamily="18" charset="0"/>
              </a:rPr>
            </a:br>
            <a:r>
              <a:rPr lang="en-US" sz="3600" b="0" i="0" dirty="0">
                <a:effectLst/>
                <a:latin typeface="Times New Roman" panose="02020603050405020304" pitchFamily="18" charset="0"/>
                <a:cs typeface="Times New Roman" panose="02020603050405020304" pitchFamily="18" charset="0"/>
              </a:rPr>
              <a:t>System performance metric</a:t>
            </a:r>
            <a:endParaRPr lang="en-US" sz="3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9AC550B-60A0-75CC-2688-FD6B4FE12755}"/>
              </a:ext>
            </a:extLst>
          </p:cNvPr>
          <p:cNvPicPr>
            <a:picLocks noChangeAspect="1"/>
          </p:cNvPicPr>
          <p:nvPr/>
        </p:nvPicPr>
        <p:blipFill>
          <a:blip r:embed="rId2"/>
          <a:stretch>
            <a:fillRect/>
          </a:stretch>
        </p:blipFill>
        <p:spPr>
          <a:xfrm>
            <a:off x="5320073" y="1231641"/>
            <a:ext cx="6885089" cy="960203"/>
          </a:xfrm>
          <a:prstGeom prst="rect">
            <a:avLst/>
          </a:prstGeom>
        </p:spPr>
      </p:pic>
      <p:pic>
        <p:nvPicPr>
          <p:cNvPr id="7" name="Picture 6">
            <a:extLst>
              <a:ext uri="{FF2B5EF4-FFF2-40B4-BE49-F238E27FC236}">
                <a16:creationId xmlns:a16="http://schemas.microsoft.com/office/drawing/2014/main" id="{A48ABA6B-CE4F-0B26-600A-F7BFA11639DA}"/>
              </a:ext>
            </a:extLst>
          </p:cNvPr>
          <p:cNvPicPr>
            <a:picLocks noChangeAspect="1"/>
          </p:cNvPicPr>
          <p:nvPr/>
        </p:nvPicPr>
        <p:blipFill>
          <a:blip r:embed="rId3"/>
          <a:stretch>
            <a:fillRect/>
          </a:stretch>
        </p:blipFill>
        <p:spPr>
          <a:xfrm>
            <a:off x="5812971" y="2701879"/>
            <a:ext cx="6379029" cy="883997"/>
          </a:xfrm>
          <a:prstGeom prst="rect">
            <a:avLst/>
          </a:prstGeom>
        </p:spPr>
      </p:pic>
      <p:pic>
        <p:nvPicPr>
          <p:cNvPr id="9" name="Picture 8">
            <a:extLst>
              <a:ext uri="{FF2B5EF4-FFF2-40B4-BE49-F238E27FC236}">
                <a16:creationId xmlns:a16="http://schemas.microsoft.com/office/drawing/2014/main" id="{729E7C3F-F8C4-5510-2A02-8E83C2F5F18B}"/>
              </a:ext>
            </a:extLst>
          </p:cNvPr>
          <p:cNvPicPr>
            <a:picLocks noChangeAspect="1"/>
          </p:cNvPicPr>
          <p:nvPr/>
        </p:nvPicPr>
        <p:blipFill>
          <a:blip r:embed="rId4"/>
          <a:stretch>
            <a:fillRect/>
          </a:stretch>
        </p:blipFill>
        <p:spPr>
          <a:xfrm>
            <a:off x="5325784" y="4258778"/>
            <a:ext cx="6866216" cy="952583"/>
          </a:xfrm>
          <a:prstGeom prst="rect">
            <a:avLst/>
          </a:prstGeom>
        </p:spPr>
      </p:pic>
      <p:pic>
        <p:nvPicPr>
          <p:cNvPr id="11" name="Picture 10">
            <a:extLst>
              <a:ext uri="{FF2B5EF4-FFF2-40B4-BE49-F238E27FC236}">
                <a16:creationId xmlns:a16="http://schemas.microsoft.com/office/drawing/2014/main" id="{4BF10B15-B72E-A3A9-FE8E-6A2D31732A92}"/>
              </a:ext>
            </a:extLst>
          </p:cNvPr>
          <p:cNvPicPr>
            <a:picLocks noChangeAspect="1"/>
          </p:cNvPicPr>
          <p:nvPr/>
        </p:nvPicPr>
        <p:blipFill>
          <a:blip r:embed="rId5"/>
          <a:stretch>
            <a:fillRect/>
          </a:stretch>
        </p:blipFill>
        <p:spPr>
          <a:xfrm>
            <a:off x="5320073" y="5673168"/>
            <a:ext cx="6706181" cy="861135"/>
          </a:xfrm>
          <a:prstGeom prst="rect">
            <a:avLst/>
          </a:prstGeom>
        </p:spPr>
      </p:pic>
    </p:spTree>
    <p:extLst>
      <p:ext uri="{BB962C8B-B14F-4D97-AF65-F5344CB8AC3E}">
        <p14:creationId xmlns:p14="http://schemas.microsoft.com/office/powerpoint/2010/main" val="160346683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17500" y="317500"/>
            <a:ext cx="11557001" cy="6223000"/>
          </a:xfrm>
          <a:prstGeom prst="rect">
            <a:avLst/>
          </a:prstGeom>
          <a:solidFill>
            <a:srgbClr val="012921"/>
          </a:solidFill>
          <a:ln w="12700" cap="flat">
            <a:noFill/>
            <a:miter lim="400000"/>
          </a:ln>
          <a:effectLst>
            <a:innerShdw blurRad="7620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Helvetica Light"/>
              <a:ea typeface="Helvetica Light"/>
              <a:cs typeface="Helvetica Light"/>
              <a:sym typeface="Helvetica Light"/>
            </a:endParaRPr>
          </a:p>
        </p:txBody>
      </p:sp>
      <p:sp>
        <p:nvSpPr>
          <p:cNvPr id="15" name="Rectangle 14">
            <a:extLst>
              <a:ext uri="{FF2B5EF4-FFF2-40B4-BE49-F238E27FC236}">
                <a16:creationId xmlns:a16="http://schemas.microsoft.com/office/drawing/2014/main" id="{2A75D504-7397-4984-8B4F-83B7054FE9FC}"/>
              </a:ext>
            </a:extLst>
          </p:cNvPr>
          <p:cNvSpPr/>
          <p:nvPr/>
        </p:nvSpPr>
        <p:spPr>
          <a:xfrm>
            <a:off x="8472328" y="317500"/>
            <a:ext cx="3440585" cy="6223000"/>
          </a:xfrm>
          <a:prstGeom prst="rect">
            <a:avLst/>
          </a:prstGeom>
          <a:solidFill>
            <a:schemeClr val="bg2">
              <a:lumMod val="90000"/>
            </a:schemeClr>
          </a:solidFill>
          <a:ln w="12700">
            <a:miter lim="400000"/>
          </a:ln>
          <a:effectLst>
            <a:outerShdw blurRad="1270000" dist="635000" dir="8100000" rotWithShape="0">
              <a:srgbClr val="000000">
                <a:alpha val="25000"/>
              </a:srgbClr>
            </a:outerShdw>
          </a:effectLst>
        </p:spPr>
        <p:txBody>
          <a:bodyPr lIns="25400" tIns="25400" rIns="25400" bIns="25400" anchor="ctr">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solidFill>
                <a:srgbClr val="A5A5A5"/>
              </a:solidFill>
              <a:effectLst/>
              <a:uLnTx/>
              <a:uFillTx/>
              <a:latin typeface="Helvetica Light"/>
              <a:ea typeface="+mn-ea"/>
              <a:cs typeface="+mn-cs"/>
            </a:endParaRPr>
          </a:p>
        </p:txBody>
      </p:sp>
      <p:sp>
        <p:nvSpPr>
          <p:cNvPr id="5" name="Rectangle 4">
            <a:extLst>
              <a:ext uri="{FF2B5EF4-FFF2-40B4-BE49-F238E27FC236}">
                <a16:creationId xmlns:a16="http://schemas.microsoft.com/office/drawing/2014/main" id="{1696AEB5-8667-40DD-B41C-13961EAEF9B4}"/>
              </a:ext>
            </a:extLst>
          </p:cNvPr>
          <p:cNvSpPr/>
          <p:nvPr/>
        </p:nvSpPr>
        <p:spPr>
          <a:xfrm>
            <a:off x="5855615" y="317500"/>
            <a:ext cx="3646646" cy="6223000"/>
          </a:xfrm>
          <a:prstGeom prst="rect">
            <a:avLst/>
          </a:prstGeom>
          <a:solidFill>
            <a:schemeClr val="bg1">
              <a:lumMod val="95000"/>
            </a:schemeClr>
          </a:solidFill>
          <a:ln w="12700">
            <a:miter lim="400000"/>
          </a:ln>
          <a:effectLst>
            <a:outerShdw blurRad="1270000" dist="635000" dir="8100000" rotWithShape="0">
              <a:srgbClr val="000000">
                <a:alpha val="25000"/>
              </a:srgbClr>
            </a:outerShdw>
          </a:effectLst>
        </p:spPr>
        <p:txBody>
          <a:bodyPr lIns="25400" tIns="25400" rIns="25400" bIns="25400" anchor="ctr">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solidFill>
                <a:srgbClr val="A5A5A5"/>
              </a:solidFill>
              <a:effectLst/>
              <a:uLnTx/>
              <a:uFillTx/>
              <a:latin typeface="Helvetica Light"/>
              <a:ea typeface="+mn-ea"/>
              <a:cs typeface="+mn-cs"/>
            </a:endParaRPr>
          </a:p>
        </p:txBody>
      </p:sp>
      <p:sp>
        <p:nvSpPr>
          <p:cNvPr id="2325" name="Shape"/>
          <p:cNvSpPr/>
          <p:nvPr/>
        </p:nvSpPr>
        <p:spPr>
          <a:xfrm>
            <a:off x="1166654" y="317500"/>
            <a:ext cx="6161425" cy="6223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107"/>
                </a:lnTo>
                <a:lnTo>
                  <a:pt x="1561" y="2639"/>
                </a:lnTo>
                <a:lnTo>
                  <a:pt x="5727" y="2639"/>
                </a:lnTo>
                <a:lnTo>
                  <a:pt x="0" y="11781"/>
                </a:lnTo>
                <a:lnTo>
                  <a:pt x="0" y="11909"/>
                </a:lnTo>
                <a:cubicBezTo>
                  <a:pt x="150" y="11909"/>
                  <a:pt x="2345" y="11909"/>
                  <a:pt x="2345" y="11909"/>
                </a:cubicBezTo>
                <a:lnTo>
                  <a:pt x="2345" y="9060"/>
                </a:lnTo>
                <a:lnTo>
                  <a:pt x="6021" y="9060"/>
                </a:lnTo>
                <a:lnTo>
                  <a:pt x="6021" y="11909"/>
                </a:lnTo>
                <a:lnTo>
                  <a:pt x="7957" y="11909"/>
                </a:lnTo>
                <a:lnTo>
                  <a:pt x="7957" y="15061"/>
                </a:lnTo>
                <a:lnTo>
                  <a:pt x="6021" y="15061"/>
                </a:lnTo>
                <a:lnTo>
                  <a:pt x="6021" y="18961"/>
                </a:lnTo>
                <a:lnTo>
                  <a:pt x="2345" y="18961"/>
                </a:lnTo>
                <a:lnTo>
                  <a:pt x="2345" y="15061"/>
                </a:lnTo>
                <a:lnTo>
                  <a:pt x="0" y="15061"/>
                </a:lnTo>
                <a:lnTo>
                  <a:pt x="0" y="21600"/>
                </a:lnTo>
                <a:lnTo>
                  <a:pt x="21600" y="21600"/>
                </a:lnTo>
                <a:lnTo>
                  <a:pt x="21600" y="0"/>
                </a:lnTo>
                <a:lnTo>
                  <a:pt x="0" y="0"/>
                </a:lnTo>
                <a:close/>
              </a:path>
            </a:pathLst>
          </a:custGeom>
          <a:solidFill>
            <a:schemeClr val="bg1"/>
          </a:solidFill>
          <a:ln w="12700">
            <a:miter lim="400000"/>
          </a:ln>
          <a:effectLst>
            <a:outerShdw blurRad="1270000" dist="635000" dir="8100000" rotWithShape="0">
              <a:srgbClr val="000000">
                <a:alpha val="25000"/>
              </a:srgbClr>
            </a:outerShdw>
          </a:effectLst>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2327" name="mass productions"/>
          <p:cNvSpPr/>
          <p:nvPr/>
        </p:nvSpPr>
        <p:spPr>
          <a:xfrm>
            <a:off x="3944248" y="2869572"/>
            <a:ext cx="3097528" cy="1897955"/>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p>
            <a:pPr algn="ctr"/>
            <a:r>
              <a:rPr lang="en-US" sz="4000" dirty="0">
                <a:solidFill>
                  <a:schemeClr val="bg1">
                    <a:lumMod val="85000"/>
                  </a:schemeClr>
                </a:solidFill>
              </a:rPr>
              <a:t> </a:t>
            </a:r>
            <a:r>
              <a:rPr lang="en-US" sz="4000" dirty="0">
                <a:solidFill>
                  <a:srgbClr val="024034"/>
                </a:solidFill>
                <a:latin typeface="Times New Roman" panose="02020603050405020304" pitchFamily="18" charset="0"/>
                <a:cs typeface="Times New Roman" panose="02020603050405020304" pitchFamily="18" charset="0"/>
              </a:rPr>
              <a:t>Experiments &amp;</a:t>
            </a:r>
          </a:p>
          <a:p>
            <a:pPr algn="ctr"/>
            <a:r>
              <a:rPr lang="en-US" sz="4000" dirty="0">
                <a:solidFill>
                  <a:srgbClr val="024034"/>
                </a:solidFill>
                <a:latin typeface="Times New Roman" panose="02020603050405020304" pitchFamily="18" charset="0"/>
                <a:cs typeface="Times New Roman" panose="02020603050405020304" pitchFamily="18" charset="0"/>
              </a:rPr>
              <a:t>Results </a:t>
            </a:r>
          </a:p>
        </p:txBody>
      </p:sp>
      <p:sp>
        <p:nvSpPr>
          <p:cNvPr id="2328" name="Rectangle"/>
          <p:cNvSpPr/>
          <p:nvPr/>
        </p:nvSpPr>
        <p:spPr>
          <a:xfrm>
            <a:off x="3944248" y="4962372"/>
            <a:ext cx="476251" cy="63501"/>
          </a:xfrm>
          <a:prstGeom prst="rect">
            <a:avLst/>
          </a:prstGeom>
          <a:solidFill>
            <a:srgbClr val="000000"/>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2331" name="Square"/>
          <p:cNvSpPr/>
          <p:nvPr/>
        </p:nvSpPr>
        <p:spPr>
          <a:xfrm>
            <a:off x="3924275" y="962100"/>
            <a:ext cx="892127" cy="892127"/>
          </a:xfrm>
          <a:prstGeom prst="rect">
            <a:avLst/>
          </a:prstGeom>
          <a:ln w="190500">
            <a:solidFill>
              <a:srgbClr val="A6AAA9">
                <a:alpha val="50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2332" name="Shape"/>
          <p:cNvSpPr/>
          <p:nvPr/>
        </p:nvSpPr>
        <p:spPr>
          <a:xfrm>
            <a:off x="4495407" y="639847"/>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000000"/>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104235395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27"/>
                                        </p:tgtEl>
                                        <p:attrNameLst>
                                          <p:attrName>style.visibility</p:attrName>
                                        </p:attrNameLst>
                                      </p:cBhvr>
                                      <p:to>
                                        <p:strVal val="visible"/>
                                      </p:to>
                                    </p:set>
                                    <p:animEffect transition="in" filter="fade">
                                      <p:cBhvr>
                                        <p:cTn id="7" dur="1000"/>
                                        <p:tgtEl>
                                          <p:spTgt spid="2327"/>
                                        </p:tgtEl>
                                      </p:cBhvr>
                                    </p:animEffect>
                                    <p:anim calcmode="lin" valueType="num">
                                      <p:cBhvr>
                                        <p:cTn id="8" dur="1000" fill="hold"/>
                                        <p:tgtEl>
                                          <p:spTgt spid="2327"/>
                                        </p:tgtEl>
                                        <p:attrNameLst>
                                          <p:attrName>ppt_x</p:attrName>
                                        </p:attrNameLst>
                                      </p:cBhvr>
                                      <p:tavLst>
                                        <p:tav tm="0">
                                          <p:val>
                                            <p:strVal val="#ppt_x"/>
                                          </p:val>
                                        </p:tav>
                                        <p:tav tm="100000">
                                          <p:val>
                                            <p:strVal val="#ppt_x"/>
                                          </p:val>
                                        </p:tav>
                                      </p:tavLst>
                                    </p:anim>
                                    <p:anim calcmode="lin" valueType="num">
                                      <p:cBhvr>
                                        <p:cTn id="9" dur="1000" fill="hold"/>
                                        <p:tgtEl>
                                          <p:spTgt spid="23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328"/>
                                        </p:tgtEl>
                                        <p:attrNameLst>
                                          <p:attrName>style.visibility</p:attrName>
                                        </p:attrNameLst>
                                      </p:cBhvr>
                                      <p:to>
                                        <p:strVal val="visible"/>
                                      </p:to>
                                    </p:set>
                                    <p:animEffect transition="in" filter="fade">
                                      <p:cBhvr>
                                        <p:cTn id="13" dur="1000"/>
                                        <p:tgtEl>
                                          <p:spTgt spid="2328"/>
                                        </p:tgtEl>
                                      </p:cBhvr>
                                    </p:animEffect>
                                    <p:anim calcmode="lin" valueType="num">
                                      <p:cBhvr>
                                        <p:cTn id="14" dur="1000" fill="hold"/>
                                        <p:tgtEl>
                                          <p:spTgt spid="2328"/>
                                        </p:tgtEl>
                                        <p:attrNameLst>
                                          <p:attrName>ppt_x</p:attrName>
                                        </p:attrNameLst>
                                      </p:cBhvr>
                                      <p:tavLst>
                                        <p:tav tm="0">
                                          <p:val>
                                            <p:strVal val="#ppt_x"/>
                                          </p:val>
                                        </p:tav>
                                        <p:tav tm="100000">
                                          <p:val>
                                            <p:strVal val="#ppt_x"/>
                                          </p:val>
                                        </p:tav>
                                      </p:tavLst>
                                    </p:anim>
                                    <p:anim calcmode="lin" valueType="num">
                                      <p:cBhvr>
                                        <p:cTn id="15" dur="1000" fill="hold"/>
                                        <p:tgtEl>
                                          <p:spTgt spid="23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 grpId="0" animBg="1"/>
      <p:bldP spid="23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a:blipFill dpi="0" rotWithShape="1">
            <a:blip r:embed="rId2">
              <a:alphaModFix amt="15000"/>
            </a:blip>
            <a:srcRect/>
            <a:stretch>
              <a:fillRect/>
            </a:stretch>
          </a:blipFill>
        </p:spPr>
        <p:txBody>
          <a:bodyPr/>
          <a:lstStyle/>
          <a:p>
            <a:endParaRPr lang="en-US"/>
          </a:p>
        </p:txBody>
      </p:sp>
      <p:sp>
        <p:nvSpPr>
          <p:cNvPr id="1748" name="Shape"/>
          <p:cNvSpPr/>
          <p:nvPr/>
        </p:nvSpPr>
        <p:spPr>
          <a:xfrm rot="10800000">
            <a:off x="132618" y="317500"/>
            <a:ext cx="7509883" cy="6223000"/>
          </a:xfrm>
          <a:custGeom>
            <a:avLst/>
            <a:gdLst/>
            <a:ahLst/>
            <a:cxnLst>
              <a:cxn ang="0">
                <a:pos x="wd2" y="hd2"/>
              </a:cxn>
              <a:cxn ang="5400000">
                <a:pos x="wd2" y="hd2"/>
              </a:cxn>
              <a:cxn ang="10800000">
                <a:pos x="wd2" y="hd2"/>
              </a:cxn>
              <a:cxn ang="16200000">
                <a:pos x="wd2" y="hd2"/>
              </a:cxn>
            </a:cxnLst>
            <a:rect l="0" t="0" r="r" b="b"/>
            <a:pathLst>
              <a:path w="21600" h="21600" extrusionOk="0">
                <a:moveTo>
                  <a:pt x="5815" y="0"/>
                </a:moveTo>
                <a:lnTo>
                  <a:pt x="0" y="21600"/>
                </a:lnTo>
                <a:lnTo>
                  <a:pt x="21600" y="21600"/>
                </a:lnTo>
                <a:lnTo>
                  <a:pt x="21600" y="0"/>
                </a:lnTo>
                <a:lnTo>
                  <a:pt x="5815" y="0"/>
                </a:lnTo>
                <a:close/>
              </a:path>
            </a:pathLst>
          </a:custGeom>
          <a:solidFill>
            <a:srgbClr val="012921">
              <a:alpha val="80000"/>
            </a:srgbClr>
          </a:solidFill>
          <a:ln w="12700">
            <a:miter lim="400000"/>
          </a:ln>
          <a:effectLst>
            <a:outerShdw blurRad="1270000" dist="635000" dir="3600000" rotWithShape="0">
              <a:srgbClr val="000000">
                <a:alpha val="25000"/>
              </a:srgbClr>
            </a:outerShdw>
          </a:effectLst>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lang="en-US" sz="1600"/>
          </a:p>
        </p:txBody>
      </p:sp>
      <p:sp>
        <p:nvSpPr>
          <p:cNvPr id="1749" name="Shape"/>
          <p:cNvSpPr/>
          <p:nvPr/>
        </p:nvSpPr>
        <p:spPr>
          <a:xfrm rot="10800000">
            <a:off x="317500" y="317500"/>
            <a:ext cx="6706393" cy="2637676"/>
          </a:xfrm>
          <a:custGeom>
            <a:avLst/>
            <a:gdLst/>
            <a:ahLst/>
            <a:cxnLst>
              <a:cxn ang="0">
                <a:pos x="wd2" y="hd2"/>
              </a:cxn>
              <a:cxn ang="5400000">
                <a:pos x="wd2" y="hd2"/>
              </a:cxn>
              <a:cxn ang="10800000">
                <a:pos x="wd2" y="hd2"/>
              </a:cxn>
              <a:cxn ang="16200000">
                <a:pos x="wd2" y="hd2"/>
              </a:cxn>
            </a:cxnLst>
            <a:rect l="0" t="0" r="r" b="b"/>
            <a:pathLst>
              <a:path w="21600" h="21600" extrusionOk="0">
                <a:moveTo>
                  <a:pt x="7045" y="0"/>
                </a:moveTo>
                <a:lnTo>
                  <a:pt x="0" y="21600"/>
                </a:lnTo>
                <a:lnTo>
                  <a:pt x="21600" y="21600"/>
                </a:lnTo>
                <a:lnTo>
                  <a:pt x="21600" y="0"/>
                </a:lnTo>
                <a:lnTo>
                  <a:pt x="7045" y="0"/>
                </a:lnTo>
                <a:close/>
              </a:path>
            </a:pathLst>
          </a:custGeom>
          <a:solidFill>
            <a:srgbClr val="FFFFFF"/>
          </a:solidFill>
          <a:ln w="12700">
            <a:miter lim="400000"/>
          </a:ln>
          <a:effectLst>
            <a:outerShdw blurRad="1270000" dist="635000" dir="3600000" rotWithShape="0">
              <a:srgbClr val="000000">
                <a:alpha val="25000"/>
              </a:srgbClr>
            </a:outerShdw>
          </a:effectLst>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1751" name="four points features w/ icons"/>
          <p:cNvSpPr/>
          <p:nvPr/>
        </p:nvSpPr>
        <p:spPr>
          <a:xfrm>
            <a:off x="1353038" y="1383059"/>
            <a:ext cx="3354483" cy="78996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spAutoFit/>
          </a:bodyPr>
          <a:lstStyle/>
          <a:p>
            <a:r>
              <a:rPr lang="en-US" sz="4800" dirty="0">
                <a:latin typeface="Times New Roman" panose="02020603050405020304" pitchFamily="18" charset="0"/>
                <a:cs typeface="Times New Roman" panose="02020603050405020304" pitchFamily="18" charset="0"/>
              </a:rPr>
              <a:t>Outline</a:t>
            </a:r>
            <a:endParaRPr lang="en-US" sz="4000" dirty="0">
              <a:latin typeface="Times New Roman" panose="02020603050405020304" pitchFamily="18" charset="0"/>
              <a:cs typeface="Times New Roman" panose="02020603050405020304" pitchFamily="18" charset="0"/>
            </a:endParaRPr>
          </a:p>
        </p:txBody>
      </p:sp>
      <p:sp>
        <p:nvSpPr>
          <p:cNvPr id="1753" name="Rectangle"/>
          <p:cNvSpPr/>
          <p:nvPr/>
        </p:nvSpPr>
        <p:spPr>
          <a:xfrm>
            <a:off x="1353038" y="2330141"/>
            <a:ext cx="476251" cy="63501"/>
          </a:xfrm>
          <a:prstGeom prst="rect">
            <a:avLst/>
          </a:prstGeom>
          <a:solidFill>
            <a:srgbClr val="0000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p>
        </p:txBody>
      </p:sp>
      <p:sp>
        <p:nvSpPr>
          <p:cNvPr id="1769" name="INSERT TITLE HERE"/>
          <p:cNvSpPr/>
          <p:nvPr/>
        </p:nvSpPr>
        <p:spPr>
          <a:xfrm>
            <a:off x="7836014" y="1056692"/>
            <a:ext cx="3436211" cy="455830"/>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3000" cap="none" spc="90">
                <a:latin typeface="Montserrat-Regular"/>
                <a:ea typeface="Montserrat-Regular"/>
                <a:cs typeface="Montserrat-Regular"/>
                <a:sym typeface="Montserrat-Regular"/>
              </a:defRPr>
            </a:lvl1pPr>
          </a:lstStyle>
          <a:p>
            <a:pPr marL="285750" indent="-285750" algn="l">
              <a:buFont typeface="Arial" panose="020B0604020202020204" pitchFamily="34" charset="0"/>
              <a:buChar char="•"/>
            </a:pPr>
            <a:r>
              <a:rPr lang="en-US" sz="2400" b="1" dirty="0">
                <a:effectLst>
                  <a:glow rad="88900">
                    <a:schemeClr val="bg1">
                      <a:alpha val="40000"/>
                    </a:schemeClr>
                  </a:glow>
                </a:effectLst>
                <a:latin typeface="Times New Roman" panose="02020603050405020304" pitchFamily="18" charset="0"/>
                <a:cs typeface="Times New Roman" panose="02020603050405020304" pitchFamily="18" charset="0"/>
              </a:rPr>
              <a:t>Introduction</a:t>
            </a:r>
          </a:p>
        </p:txBody>
      </p:sp>
      <p:sp>
        <p:nvSpPr>
          <p:cNvPr id="1770" name="1"/>
          <p:cNvSpPr/>
          <p:nvPr/>
        </p:nvSpPr>
        <p:spPr>
          <a:xfrm>
            <a:off x="6817307" y="1062152"/>
            <a:ext cx="538494" cy="58990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sz="7000" spc="7000"/>
            </a:lvl1pPr>
          </a:lstStyle>
          <a:p>
            <a:r>
              <a:rPr sz="3500" dirty="0">
                <a:solidFill>
                  <a:schemeClr val="bg1">
                    <a:lumMod val="95000"/>
                  </a:schemeClr>
                </a:solidFill>
                <a:latin typeface="Times New Roman" panose="02020603050405020304" pitchFamily="18" charset="0"/>
                <a:cs typeface="Times New Roman" panose="02020603050405020304" pitchFamily="18" charset="0"/>
              </a:rPr>
              <a:t>1</a:t>
            </a:r>
          </a:p>
        </p:txBody>
      </p:sp>
      <p:sp>
        <p:nvSpPr>
          <p:cNvPr id="1771" name="2"/>
          <p:cNvSpPr/>
          <p:nvPr/>
        </p:nvSpPr>
        <p:spPr>
          <a:xfrm>
            <a:off x="6424282" y="2414054"/>
            <a:ext cx="538494" cy="58990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sz="7000" spc="7000"/>
            </a:lvl1pPr>
          </a:lstStyle>
          <a:p>
            <a:r>
              <a:rPr sz="3500" dirty="0">
                <a:solidFill>
                  <a:schemeClr val="bg1">
                    <a:lumMod val="95000"/>
                  </a:schemeClr>
                </a:solidFill>
                <a:latin typeface="Times New Roman" panose="02020603050405020304" pitchFamily="18" charset="0"/>
                <a:cs typeface="Times New Roman" panose="02020603050405020304" pitchFamily="18" charset="0"/>
              </a:rPr>
              <a:t>2</a:t>
            </a:r>
          </a:p>
        </p:txBody>
      </p:sp>
      <p:sp>
        <p:nvSpPr>
          <p:cNvPr id="1772" name="3"/>
          <p:cNvSpPr/>
          <p:nvPr/>
        </p:nvSpPr>
        <p:spPr>
          <a:xfrm>
            <a:off x="6020253" y="3642646"/>
            <a:ext cx="538494" cy="58990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sz="7000" spc="7000"/>
            </a:lvl1pPr>
          </a:lstStyle>
          <a:p>
            <a:r>
              <a:rPr sz="3500" dirty="0">
                <a:solidFill>
                  <a:schemeClr val="bg1">
                    <a:lumMod val="95000"/>
                  </a:schemeClr>
                </a:solidFill>
                <a:latin typeface="Times New Roman" panose="02020603050405020304" pitchFamily="18" charset="0"/>
                <a:cs typeface="Times New Roman" panose="02020603050405020304" pitchFamily="18" charset="0"/>
              </a:rPr>
              <a:t>3</a:t>
            </a:r>
          </a:p>
        </p:txBody>
      </p:sp>
      <p:sp>
        <p:nvSpPr>
          <p:cNvPr id="1773" name="4"/>
          <p:cNvSpPr/>
          <p:nvPr/>
        </p:nvSpPr>
        <p:spPr>
          <a:xfrm>
            <a:off x="5557506" y="4772265"/>
            <a:ext cx="538494" cy="58990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sz="7000" spc="7000"/>
            </a:lvl1pPr>
          </a:lstStyle>
          <a:p>
            <a:r>
              <a:rPr sz="3500" dirty="0">
                <a:solidFill>
                  <a:schemeClr val="bg1">
                    <a:lumMod val="95000"/>
                  </a:schemeClr>
                </a:solidFill>
                <a:latin typeface="Times New Roman" panose="02020603050405020304" pitchFamily="18" charset="0"/>
                <a:cs typeface="Times New Roman" panose="02020603050405020304" pitchFamily="18" charset="0"/>
              </a:rPr>
              <a:t>4</a:t>
            </a:r>
          </a:p>
        </p:txBody>
      </p:sp>
      <p:sp>
        <p:nvSpPr>
          <p:cNvPr id="33" name="INSERT TITLE HERE"/>
          <p:cNvSpPr/>
          <p:nvPr/>
        </p:nvSpPr>
        <p:spPr>
          <a:xfrm>
            <a:off x="7759183" y="1636338"/>
            <a:ext cx="3071721" cy="1785425"/>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3000" cap="none" spc="90">
                <a:latin typeface="Montserrat-Regular"/>
                <a:ea typeface="Montserrat-Regular"/>
                <a:cs typeface="Montserrat-Regular"/>
                <a:sym typeface="Montserrat-Regular"/>
              </a:defRPr>
            </a:lvl1pPr>
          </a:lstStyle>
          <a:p>
            <a:pPr marL="285750" indent="-285750" algn="l">
              <a:buFont typeface="Arial" panose="020B0604020202020204" pitchFamily="34" charset="0"/>
              <a:buChar char="•"/>
            </a:pPr>
            <a:r>
              <a:rPr lang="en-US" sz="2400" b="1" dirty="0">
                <a:effectLst>
                  <a:glow rad="139700">
                    <a:schemeClr val="bg1">
                      <a:alpha val="40000"/>
                    </a:schemeClr>
                  </a:glow>
                </a:effectLst>
                <a:latin typeface="Times New Roman" panose="02020603050405020304" pitchFamily="18" charset="0"/>
                <a:cs typeface="Times New Roman" panose="02020603050405020304" pitchFamily="18" charset="0"/>
              </a:rPr>
              <a:t>Related Work</a:t>
            </a:r>
          </a:p>
          <a:p>
            <a:pPr marL="285750" indent="-285750" algn="l">
              <a:buFont typeface="Arial" panose="020B0604020202020204" pitchFamily="34" charset="0"/>
              <a:buChar char="•"/>
            </a:pPr>
            <a:endParaRPr lang="en-US" sz="2400" b="1" dirty="0">
              <a:effectLst>
                <a:glow rad="139700">
                  <a:schemeClr val="bg1">
                    <a:alpha val="40000"/>
                  </a:schemeClr>
                </a:glow>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b="1" dirty="0">
                <a:effectLst>
                  <a:glow rad="139700">
                    <a:schemeClr val="bg1">
                      <a:alpha val="40000"/>
                    </a:schemeClr>
                  </a:glow>
                </a:effectLst>
                <a:latin typeface="Times New Roman" panose="02020603050405020304" pitchFamily="18" charset="0"/>
                <a:cs typeface="Times New Roman" panose="02020603050405020304" pitchFamily="18" charset="0"/>
              </a:rPr>
              <a:t>Methodology</a:t>
            </a:r>
          </a:p>
          <a:p>
            <a:pPr algn="l"/>
            <a:endParaRPr sz="2400" b="1" dirty="0">
              <a:effectLst>
                <a:glow rad="139700">
                  <a:schemeClr val="bg1">
                    <a:alpha val="40000"/>
                  </a:schemeClr>
                </a:glow>
              </a:effectLst>
              <a:latin typeface="Times New Roman" panose="02020603050405020304" pitchFamily="18" charset="0"/>
              <a:cs typeface="Times New Roman" panose="02020603050405020304" pitchFamily="18" charset="0"/>
            </a:endParaRPr>
          </a:p>
        </p:txBody>
      </p:sp>
      <p:sp>
        <p:nvSpPr>
          <p:cNvPr id="34" name="INSERT TITLE HERE"/>
          <p:cNvSpPr/>
          <p:nvPr/>
        </p:nvSpPr>
        <p:spPr>
          <a:xfrm>
            <a:off x="7073004" y="3777672"/>
            <a:ext cx="4199222" cy="455830"/>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3000" cap="none" spc="90">
                <a:latin typeface="Montserrat-Regular"/>
                <a:ea typeface="Montserrat-Regular"/>
                <a:cs typeface="Montserrat-Regular"/>
                <a:sym typeface="Montserrat-Regular"/>
              </a:defRPr>
            </a:lvl1pPr>
          </a:lstStyle>
          <a:p>
            <a:pPr marL="285750" indent="-285750" algn="l">
              <a:buFont typeface="Arial" panose="020B0604020202020204" pitchFamily="34" charset="0"/>
              <a:buChar char="•"/>
            </a:pPr>
            <a:r>
              <a:rPr lang="en-US" sz="2400" b="1" dirty="0">
                <a:effectLst>
                  <a:glow rad="139700">
                    <a:schemeClr val="bg1">
                      <a:alpha val="40000"/>
                    </a:schemeClr>
                  </a:glow>
                </a:effectLst>
                <a:latin typeface="Times New Roman" panose="02020603050405020304" pitchFamily="18" charset="0"/>
                <a:cs typeface="Times New Roman" panose="02020603050405020304" pitchFamily="18" charset="0"/>
              </a:rPr>
              <a:t> Experiments and Results</a:t>
            </a:r>
            <a:endParaRPr sz="2400" b="1" dirty="0">
              <a:effectLst>
                <a:glow rad="139700">
                  <a:schemeClr val="bg1">
                    <a:alpha val="40000"/>
                  </a:schemeClr>
                </a:glow>
              </a:effectLst>
              <a:latin typeface="Times New Roman" panose="02020603050405020304" pitchFamily="18" charset="0"/>
              <a:cs typeface="Times New Roman" panose="02020603050405020304" pitchFamily="18" charset="0"/>
            </a:endParaRPr>
          </a:p>
        </p:txBody>
      </p:sp>
      <p:sp>
        <p:nvSpPr>
          <p:cNvPr id="35" name="INSERT TITLE HERE"/>
          <p:cNvSpPr/>
          <p:nvPr/>
        </p:nvSpPr>
        <p:spPr>
          <a:xfrm>
            <a:off x="6817307" y="4987552"/>
            <a:ext cx="4699779" cy="899029"/>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3000" cap="none" spc="90">
                <a:latin typeface="Montserrat-Regular"/>
                <a:ea typeface="Montserrat-Regular"/>
                <a:cs typeface="Montserrat-Regular"/>
                <a:sym typeface="Montserrat-Regular"/>
              </a:defRPr>
            </a:lvl1pPr>
          </a:lstStyle>
          <a:p>
            <a:pPr marL="285750" indent="-285750" algn="l">
              <a:buFont typeface="Arial" panose="020B0604020202020204" pitchFamily="34" charset="0"/>
              <a:buChar char="•"/>
            </a:pPr>
            <a:r>
              <a:rPr lang="en-US" sz="2400" b="1" dirty="0">
                <a:effectLst>
                  <a:glow rad="139700">
                    <a:schemeClr val="bg1">
                      <a:alpha val="40000"/>
                    </a:schemeClr>
                  </a:glow>
                </a:effectLst>
                <a:latin typeface="Times New Roman" panose="02020603050405020304" pitchFamily="18" charset="0"/>
                <a:cs typeface="Times New Roman" panose="02020603050405020304" pitchFamily="18" charset="0"/>
              </a:rPr>
              <a:t>Conclusion</a:t>
            </a:r>
            <a:r>
              <a:rPr lang="ar-JO" sz="2400" b="1" dirty="0">
                <a:effectLst>
                  <a:glow rad="139700">
                    <a:schemeClr val="bg1">
                      <a:alpha val="40000"/>
                    </a:schemeClr>
                  </a:glow>
                </a:effectLst>
                <a:latin typeface="Times New Roman" panose="02020603050405020304" pitchFamily="18" charset="0"/>
                <a:cs typeface="Times New Roman" panose="02020603050405020304" pitchFamily="18" charset="0"/>
              </a:rPr>
              <a:t> &amp; </a:t>
            </a:r>
            <a:r>
              <a:rPr lang="en-US" sz="2400" b="1" dirty="0">
                <a:effectLst>
                  <a:glow rad="139700">
                    <a:schemeClr val="bg1">
                      <a:alpha val="40000"/>
                    </a:schemeClr>
                  </a:glow>
                </a:effectLst>
                <a:latin typeface="Times New Roman" panose="02020603050405020304" pitchFamily="18" charset="0"/>
                <a:cs typeface="Times New Roman" panose="02020603050405020304" pitchFamily="18" charset="0"/>
              </a:rPr>
              <a:t>Future Work</a:t>
            </a:r>
          </a:p>
          <a:p>
            <a:pPr algn="l"/>
            <a:r>
              <a:rPr lang="en-US" sz="2400" b="1" dirty="0">
                <a:effectLst>
                  <a:glow rad="139700">
                    <a:schemeClr val="bg1">
                      <a:alpha val="40000"/>
                    </a:schemeClr>
                  </a:glow>
                </a:effectLst>
                <a:latin typeface="Times New Roman" panose="02020603050405020304" pitchFamily="18" charset="0"/>
                <a:cs typeface="Times New Roman" panose="02020603050405020304" pitchFamily="18" charset="0"/>
              </a:rPr>
              <a:t> </a:t>
            </a:r>
            <a:endParaRPr sz="2400" b="1" dirty="0">
              <a:effectLst>
                <a:glow rad="139700">
                  <a:schemeClr val="bg1">
                    <a:alpha val="40000"/>
                  </a:schemeClr>
                </a:glow>
              </a:effectLst>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59EF0AC-C7A5-436F-9E44-077DB9688224}"/>
              </a:ext>
            </a:extLst>
          </p:cNvPr>
          <p:cNvSpPr/>
          <p:nvPr/>
        </p:nvSpPr>
        <p:spPr>
          <a:xfrm>
            <a:off x="11353800" y="317734"/>
            <a:ext cx="520696" cy="300104"/>
          </a:xfrm>
          <a:prstGeom prst="rect">
            <a:avLst/>
          </a:prstGeom>
          <a:solidFill>
            <a:schemeClr val="tx1">
              <a:lumMod val="65000"/>
              <a:lumOff val="35000"/>
            </a:schemeClr>
          </a:soli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70"/>
                                        </p:tgtEl>
                                        <p:attrNameLst>
                                          <p:attrName>style.visibility</p:attrName>
                                        </p:attrNameLst>
                                      </p:cBhvr>
                                      <p:to>
                                        <p:strVal val="visible"/>
                                      </p:to>
                                    </p:set>
                                    <p:animEffect transition="in" filter="fade">
                                      <p:cBhvr>
                                        <p:cTn id="7" dur="1000"/>
                                        <p:tgtEl>
                                          <p:spTgt spid="1770"/>
                                        </p:tgtEl>
                                      </p:cBhvr>
                                    </p:animEffect>
                                    <p:anim calcmode="lin" valueType="num">
                                      <p:cBhvr>
                                        <p:cTn id="8" dur="1000" fill="hold"/>
                                        <p:tgtEl>
                                          <p:spTgt spid="1770"/>
                                        </p:tgtEl>
                                        <p:attrNameLst>
                                          <p:attrName>ppt_x</p:attrName>
                                        </p:attrNameLst>
                                      </p:cBhvr>
                                      <p:tavLst>
                                        <p:tav tm="0">
                                          <p:val>
                                            <p:strVal val="#ppt_x"/>
                                          </p:val>
                                        </p:tav>
                                        <p:tav tm="100000">
                                          <p:val>
                                            <p:strVal val="#ppt_x"/>
                                          </p:val>
                                        </p:tav>
                                      </p:tavLst>
                                    </p:anim>
                                    <p:anim calcmode="lin" valueType="num">
                                      <p:cBhvr>
                                        <p:cTn id="9" dur="1000" fill="hold"/>
                                        <p:tgtEl>
                                          <p:spTgt spid="177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751"/>
                                        </p:tgtEl>
                                        <p:attrNameLst>
                                          <p:attrName>style.visibility</p:attrName>
                                        </p:attrNameLst>
                                      </p:cBhvr>
                                      <p:to>
                                        <p:strVal val="visible"/>
                                      </p:to>
                                    </p:set>
                                    <p:animEffect transition="in" filter="fade">
                                      <p:cBhvr>
                                        <p:cTn id="12" dur="500"/>
                                        <p:tgtEl>
                                          <p:spTgt spid="17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53"/>
                                        </p:tgtEl>
                                        <p:attrNameLst>
                                          <p:attrName>style.visibility</p:attrName>
                                        </p:attrNameLst>
                                      </p:cBhvr>
                                      <p:to>
                                        <p:strVal val="visible"/>
                                      </p:to>
                                    </p:set>
                                    <p:animEffect transition="in" filter="fade">
                                      <p:cBhvr>
                                        <p:cTn id="15" dur="500"/>
                                        <p:tgtEl>
                                          <p:spTgt spid="1753"/>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769"/>
                                        </p:tgtEl>
                                        <p:attrNameLst>
                                          <p:attrName>style.visibility</p:attrName>
                                        </p:attrNameLst>
                                      </p:cBhvr>
                                      <p:to>
                                        <p:strVal val="visible"/>
                                      </p:to>
                                    </p:set>
                                    <p:animEffect transition="in" filter="fade">
                                      <p:cBhvr>
                                        <p:cTn id="19" dur="1000"/>
                                        <p:tgtEl>
                                          <p:spTgt spid="1769"/>
                                        </p:tgtEl>
                                      </p:cBhvr>
                                    </p:animEffect>
                                    <p:anim calcmode="lin" valueType="num">
                                      <p:cBhvr>
                                        <p:cTn id="20" dur="1000" fill="hold"/>
                                        <p:tgtEl>
                                          <p:spTgt spid="1769"/>
                                        </p:tgtEl>
                                        <p:attrNameLst>
                                          <p:attrName>ppt_x</p:attrName>
                                        </p:attrNameLst>
                                      </p:cBhvr>
                                      <p:tavLst>
                                        <p:tav tm="0">
                                          <p:val>
                                            <p:strVal val="#ppt_x"/>
                                          </p:val>
                                        </p:tav>
                                        <p:tav tm="100000">
                                          <p:val>
                                            <p:strVal val="#ppt_x"/>
                                          </p:val>
                                        </p:tav>
                                      </p:tavLst>
                                    </p:anim>
                                    <p:anim calcmode="lin" valueType="num">
                                      <p:cBhvr>
                                        <p:cTn id="21" dur="1000" fill="hold"/>
                                        <p:tgtEl>
                                          <p:spTgt spid="1769"/>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771"/>
                                        </p:tgtEl>
                                        <p:attrNameLst>
                                          <p:attrName>style.visibility</p:attrName>
                                        </p:attrNameLst>
                                      </p:cBhvr>
                                      <p:to>
                                        <p:strVal val="visible"/>
                                      </p:to>
                                    </p:set>
                                    <p:animEffect transition="in" filter="fade">
                                      <p:cBhvr>
                                        <p:cTn id="25" dur="1000"/>
                                        <p:tgtEl>
                                          <p:spTgt spid="1771"/>
                                        </p:tgtEl>
                                      </p:cBhvr>
                                    </p:animEffect>
                                    <p:anim calcmode="lin" valueType="num">
                                      <p:cBhvr>
                                        <p:cTn id="26" dur="1000" fill="hold"/>
                                        <p:tgtEl>
                                          <p:spTgt spid="1771"/>
                                        </p:tgtEl>
                                        <p:attrNameLst>
                                          <p:attrName>ppt_x</p:attrName>
                                        </p:attrNameLst>
                                      </p:cBhvr>
                                      <p:tavLst>
                                        <p:tav tm="0">
                                          <p:val>
                                            <p:strVal val="#ppt_x"/>
                                          </p:val>
                                        </p:tav>
                                        <p:tav tm="100000">
                                          <p:val>
                                            <p:strVal val="#ppt_x"/>
                                          </p:val>
                                        </p:tav>
                                      </p:tavLst>
                                    </p:anim>
                                    <p:anim calcmode="lin" valueType="num">
                                      <p:cBhvr>
                                        <p:cTn id="27" dur="1000" fill="hold"/>
                                        <p:tgtEl>
                                          <p:spTgt spid="1771"/>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1772"/>
                                        </p:tgtEl>
                                        <p:attrNameLst>
                                          <p:attrName>style.visibility</p:attrName>
                                        </p:attrNameLst>
                                      </p:cBhvr>
                                      <p:to>
                                        <p:strVal val="visible"/>
                                      </p:to>
                                    </p:set>
                                    <p:animEffect transition="in" filter="fade">
                                      <p:cBhvr>
                                        <p:cTn id="37" dur="1000"/>
                                        <p:tgtEl>
                                          <p:spTgt spid="1772"/>
                                        </p:tgtEl>
                                      </p:cBhvr>
                                    </p:animEffect>
                                    <p:anim calcmode="lin" valueType="num">
                                      <p:cBhvr>
                                        <p:cTn id="38" dur="1000" fill="hold"/>
                                        <p:tgtEl>
                                          <p:spTgt spid="1772"/>
                                        </p:tgtEl>
                                        <p:attrNameLst>
                                          <p:attrName>ppt_x</p:attrName>
                                        </p:attrNameLst>
                                      </p:cBhvr>
                                      <p:tavLst>
                                        <p:tav tm="0">
                                          <p:val>
                                            <p:strVal val="#ppt_x"/>
                                          </p:val>
                                        </p:tav>
                                        <p:tav tm="100000">
                                          <p:val>
                                            <p:strVal val="#ppt_x"/>
                                          </p:val>
                                        </p:tav>
                                      </p:tavLst>
                                    </p:anim>
                                    <p:anim calcmode="lin" valueType="num">
                                      <p:cBhvr>
                                        <p:cTn id="39" dur="1000" fill="hold"/>
                                        <p:tgtEl>
                                          <p:spTgt spid="1772"/>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anim calcmode="lin" valueType="num">
                                      <p:cBhvr>
                                        <p:cTn id="44" dur="1000" fill="hold"/>
                                        <p:tgtEl>
                                          <p:spTgt spid="34"/>
                                        </p:tgtEl>
                                        <p:attrNameLst>
                                          <p:attrName>ppt_x</p:attrName>
                                        </p:attrNameLst>
                                      </p:cBhvr>
                                      <p:tavLst>
                                        <p:tav tm="0">
                                          <p:val>
                                            <p:strVal val="#ppt_x"/>
                                          </p:val>
                                        </p:tav>
                                        <p:tav tm="100000">
                                          <p:val>
                                            <p:strVal val="#ppt_x"/>
                                          </p:val>
                                        </p:tav>
                                      </p:tavLst>
                                    </p:anim>
                                    <p:anim calcmode="lin" valueType="num">
                                      <p:cBhvr>
                                        <p:cTn id="45" dur="1000" fill="hold"/>
                                        <p:tgtEl>
                                          <p:spTgt spid="34"/>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42" presetClass="entr" presetSubtype="0" fill="hold" grpId="0" nodeType="afterEffect">
                                  <p:stCondLst>
                                    <p:cond delay="0"/>
                                  </p:stCondLst>
                                  <p:childTnLst>
                                    <p:set>
                                      <p:cBhvr>
                                        <p:cTn id="48" dur="1" fill="hold">
                                          <p:stCondLst>
                                            <p:cond delay="0"/>
                                          </p:stCondLst>
                                        </p:cTn>
                                        <p:tgtEl>
                                          <p:spTgt spid="1773"/>
                                        </p:tgtEl>
                                        <p:attrNameLst>
                                          <p:attrName>style.visibility</p:attrName>
                                        </p:attrNameLst>
                                      </p:cBhvr>
                                      <p:to>
                                        <p:strVal val="visible"/>
                                      </p:to>
                                    </p:set>
                                    <p:animEffect transition="in" filter="fade">
                                      <p:cBhvr>
                                        <p:cTn id="49" dur="1000"/>
                                        <p:tgtEl>
                                          <p:spTgt spid="1773"/>
                                        </p:tgtEl>
                                      </p:cBhvr>
                                    </p:animEffect>
                                    <p:anim calcmode="lin" valueType="num">
                                      <p:cBhvr>
                                        <p:cTn id="50" dur="1000" fill="hold"/>
                                        <p:tgtEl>
                                          <p:spTgt spid="1773"/>
                                        </p:tgtEl>
                                        <p:attrNameLst>
                                          <p:attrName>ppt_x</p:attrName>
                                        </p:attrNameLst>
                                      </p:cBhvr>
                                      <p:tavLst>
                                        <p:tav tm="0">
                                          <p:val>
                                            <p:strVal val="#ppt_x"/>
                                          </p:val>
                                        </p:tav>
                                        <p:tav tm="100000">
                                          <p:val>
                                            <p:strVal val="#ppt_x"/>
                                          </p:val>
                                        </p:tav>
                                      </p:tavLst>
                                    </p:anim>
                                    <p:anim calcmode="lin" valueType="num">
                                      <p:cBhvr>
                                        <p:cTn id="51" dur="1000" fill="hold"/>
                                        <p:tgtEl>
                                          <p:spTgt spid="1773"/>
                                        </p:tgtEl>
                                        <p:attrNameLst>
                                          <p:attrName>ppt_y</p:attrName>
                                        </p:attrNameLst>
                                      </p:cBhvr>
                                      <p:tavLst>
                                        <p:tav tm="0">
                                          <p:val>
                                            <p:strVal val="#ppt_y+.1"/>
                                          </p:val>
                                        </p:tav>
                                        <p:tav tm="100000">
                                          <p:val>
                                            <p:strVal val="#ppt_y"/>
                                          </p:val>
                                        </p:tav>
                                      </p:tavLst>
                                    </p:anim>
                                  </p:childTnLst>
                                </p:cTn>
                              </p:par>
                            </p:childTnLst>
                          </p:cTn>
                        </p:par>
                        <p:par>
                          <p:cTn id="52" fill="hold">
                            <p:stCondLst>
                              <p:cond delay="7000"/>
                            </p:stCondLst>
                            <p:childTnLst>
                              <p:par>
                                <p:cTn id="53" presetID="42" presetClass="entr" presetSubtype="0"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1000"/>
                                        <p:tgtEl>
                                          <p:spTgt spid="35"/>
                                        </p:tgtEl>
                                      </p:cBhvr>
                                    </p:animEffect>
                                    <p:anim calcmode="lin" valueType="num">
                                      <p:cBhvr>
                                        <p:cTn id="56" dur="1000" fill="hold"/>
                                        <p:tgtEl>
                                          <p:spTgt spid="35"/>
                                        </p:tgtEl>
                                        <p:attrNameLst>
                                          <p:attrName>ppt_x</p:attrName>
                                        </p:attrNameLst>
                                      </p:cBhvr>
                                      <p:tavLst>
                                        <p:tav tm="0">
                                          <p:val>
                                            <p:strVal val="#ppt_x"/>
                                          </p:val>
                                        </p:tav>
                                        <p:tav tm="100000">
                                          <p:val>
                                            <p:strVal val="#ppt_x"/>
                                          </p:val>
                                        </p:tav>
                                      </p:tavLst>
                                    </p:anim>
                                    <p:anim calcmode="lin" valueType="num">
                                      <p:cBhvr>
                                        <p:cTn id="5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 grpId="0" animBg="1"/>
      <p:bldP spid="1753" grpId="0" animBg="1"/>
      <p:bldP spid="1769" grpId="0" animBg="1"/>
      <p:bldP spid="1770" grpId="0" animBg="1"/>
      <p:bldP spid="1771" grpId="0" animBg="1"/>
      <p:bldP spid="1772" grpId="0" animBg="1"/>
      <p:bldP spid="1773" grpId="0" animBg="1"/>
      <p:bldP spid="33" grpId="0" animBg="1"/>
      <p:bldP spid="34"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E6D08-2247-0061-0639-6F3AA4A87751}"/>
              </a:ext>
            </a:extLst>
          </p:cNvPr>
          <p:cNvSpPr txBox="1"/>
          <p:nvPr/>
        </p:nvSpPr>
        <p:spPr>
          <a:xfrm>
            <a:off x="3368233" y="2637754"/>
            <a:ext cx="4676173" cy="1107996"/>
          </a:xfrm>
          <a:prstGeom prst="rect">
            <a:avLst/>
          </a:prstGeom>
          <a:noFill/>
        </p:spPr>
        <p:txBody>
          <a:bodyPr wrap="square" rtlCol="0">
            <a:spAutoFit/>
          </a:bodyPr>
          <a:lstStyle/>
          <a:p>
            <a:r>
              <a:rPr lang="en-US" sz="6600" dirty="0">
                <a:latin typeface="Times New Roman" panose="02020603050405020304" pitchFamily="18" charset="0"/>
                <a:cs typeface="Times New Roman" panose="02020603050405020304" pitchFamily="18" charset="0"/>
              </a:rPr>
              <a:t>Libraries</a:t>
            </a:r>
          </a:p>
        </p:txBody>
      </p:sp>
    </p:spTree>
    <p:extLst>
      <p:ext uri="{BB962C8B-B14F-4D97-AF65-F5344CB8AC3E}">
        <p14:creationId xmlns:p14="http://schemas.microsoft.com/office/powerpoint/2010/main" val="427245514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FA988E-FE04-0AA5-80A8-8F693363A29A}"/>
              </a:ext>
            </a:extLst>
          </p:cNvPr>
          <p:cNvPicPr>
            <a:picLocks noChangeAspect="1"/>
          </p:cNvPicPr>
          <p:nvPr/>
        </p:nvPicPr>
        <p:blipFill>
          <a:blip r:embed="rId2"/>
          <a:stretch>
            <a:fillRect/>
          </a:stretch>
        </p:blipFill>
        <p:spPr>
          <a:xfrm>
            <a:off x="0" y="879663"/>
            <a:ext cx="12192000" cy="4626844"/>
          </a:xfrm>
          <a:prstGeom prst="rect">
            <a:avLst/>
          </a:prstGeom>
        </p:spPr>
      </p:pic>
      <p:pic>
        <p:nvPicPr>
          <p:cNvPr id="13" name="Picture 12">
            <a:extLst>
              <a:ext uri="{FF2B5EF4-FFF2-40B4-BE49-F238E27FC236}">
                <a16:creationId xmlns:a16="http://schemas.microsoft.com/office/drawing/2014/main" id="{8DAD42A4-E5A4-4A7B-A74E-72B81F66507A}"/>
              </a:ext>
            </a:extLst>
          </p:cNvPr>
          <p:cNvPicPr>
            <a:picLocks noChangeAspect="1"/>
          </p:cNvPicPr>
          <p:nvPr/>
        </p:nvPicPr>
        <p:blipFill>
          <a:blip r:embed="rId3"/>
          <a:stretch>
            <a:fillRect/>
          </a:stretch>
        </p:blipFill>
        <p:spPr>
          <a:xfrm>
            <a:off x="0" y="5506507"/>
            <a:ext cx="12192000" cy="1351493"/>
          </a:xfrm>
          <a:prstGeom prst="rect">
            <a:avLst/>
          </a:prstGeom>
        </p:spPr>
      </p:pic>
    </p:spTree>
    <p:extLst>
      <p:ext uri="{BB962C8B-B14F-4D97-AF65-F5344CB8AC3E}">
        <p14:creationId xmlns:p14="http://schemas.microsoft.com/office/powerpoint/2010/main" val="112049901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E8D5597A-76BC-42FC-8F7D-4750034F16F6}"/>
              </a:ext>
            </a:extLst>
          </p:cNvPr>
          <p:cNvSpPr/>
          <p:nvPr/>
        </p:nvSpPr>
        <p:spPr>
          <a:xfrm>
            <a:off x="0" y="5224977"/>
            <a:ext cx="1705232" cy="1633023"/>
          </a:xfrm>
          <a:prstGeom prst="rtTriangle">
            <a:avLst/>
          </a:prstGeom>
          <a:solidFill>
            <a:srgbClr val="0369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Triangle 13">
            <a:extLst>
              <a:ext uri="{FF2B5EF4-FFF2-40B4-BE49-F238E27FC236}">
                <a16:creationId xmlns:a16="http://schemas.microsoft.com/office/drawing/2014/main" id="{E258E4FD-115F-447A-AF5C-E44192C432AC}"/>
              </a:ext>
            </a:extLst>
          </p:cNvPr>
          <p:cNvSpPr/>
          <p:nvPr/>
        </p:nvSpPr>
        <p:spPr>
          <a:xfrm rot="16200000">
            <a:off x="10522873" y="5188873"/>
            <a:ext cx="1705232" cy="1633023"/>
          </a:xfrm>
          <a:prstGeom prst="rtTriangle">
            <a:avLst/>
          </a:prstGeom>
          <a:solidFill>
            <a:srgbClr val="0369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68AE1C8-9EA9-467C-9099-26F7A4008E9A}"/>
              </a:ext>
            </a:extLst>
          </p:cNvPr>
          <p:cNvSpPr/>
          <p:nvPr/>
        </p:nvSpPr>
        <p:spPr>
          <a:xfrm>
            <a:off x="1505804" y="6714699"/>
            <a:ext cx="9180394" cy="143301"/>
          </a:xfrm>
          <a:prstGeom prst="rect">
            <a:avLst/>
          </a:prstGeom>
          <a:solidFill>
            <a:srgbClr val="0369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34D6E60C-7F91-4A99-90B7-B9DB239CAE38}"/>
              </a:ext>
            </a:extLst>
          </p:cNvPr>
          <p:cNvSpPr/>
          <p:nvPr/>
        </p:nvSpPr>
        <p:spPr>
          <a:xfrm>
            <a:off x="277046" y="90707"/>
            <a:ext cx="5047930" cy="91283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3" name="TextBox 2">
            <a:extLst>
              <a:ext uri="{FF2B5EF4-FFF2-40B4-BE49-F238E27FC236}">
                <a16:creationId xmlns:a16="http://schemas.microsoft.com/office/drawing/2014/main" id="{42A5AC61-ADF3-7095-A13E-59C317EC2D76}"/>
              </a:ext>
            </a:extLst>
          </p:cNvPr>
          <p:cNvSpPr txBox="1"/>
          <p:nvPr/>
        </p:nvSpPr>
        <p:spPr>
          <a:xfrm flipH="1">
            <a:off x="1059802" y="252872"/>
            <a:ext cx="3919791" cy="523220"/>
          </a:xfrm>
          <a:prstGeom prst="rect">
            <a:avLst/>
          </a:prstGeom>
          <a:noFill/>
        </p:spPr>
        <p:txBody>
          <a:bodyPr wrap="square" rtlCol="0">
            <a:spAutoFit/>
          </a:bodyPr>
          <a:lstStyle/>
          <a:p>
            <a:r>
              <a:rPr lang="en-US" sz="2800" b="0" i="0" dirty="0">
                <a:effectLst/>
                <a:latin typeface="Times New Roman" panose="02020603050405020304" pitchFamily="18" charset="0"/>
                <a:cs typeface="Times New Roman" panose="02020603050405020304" pitchFamily="18" charset="0"/>
              </a:rPr>
              <a:t>Features computation</a:t>
            </a:r>
            <a:endParaRPr lang="en-US" sz="2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CB9EEAF-195E-5F09-0AAC-FF6CB0053514}"/>
              </a:ext>
            </a:extLst>
          </p:cNvPr>
          <p:cNvSpPr txBox="1"/>
          <p:nvPr/>
        </p:nvSpPr>
        <p:spPr>
          <a:xfrm flipH="1">
            <a:off x="1238437" y="1198354"/>
            <a:ext cx="10953563"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000000"/>
                </a:solidFill>
                <a:latin typeface="CMR12"/>
              </a:rPr>
              <a:t> </a:t>
            </a:r>
            <a:r>
              <a:rPr lang="en-US" sz="1800" b="0" i="0" dirty="0" err="1">
                <a:solidFill>
                  <a:srgbClr val="000000"/>
                </a:solidFill>
                <a:effectLst/>
                <a:latin typeface="CMR12"/>
              </a:rPr>
              <a:t>numWordsList</a:t>
            </a:r>
            <a:r>
              <a:rPr lang="en-US" sz="1800" b="0" i="0" dirty="0">
                <a:solidFill>
                  <a:srgbClr val="000000"/>
                </a:solidFill>
                <a:effectLst/>
                <a:latin typeface="CMR12"/>
              </a:rPr>
              <a:t> = </a:t>
            </a:r>
            <a:r>
              <a:rPr lang="en-US" sz="1800" b="0" i="0" dirty="0" err="1">
                <a:solidFill>
                  <a:srgbClr val="000000"/>
                </a:solidFill>
                <a:effectLst/>
                <a:latin typeface="CMR12"/>
              </a:rPr>
              <a:t>len</a:t>
            </a:r>
            <a:r>
              <a:rPr lang="en-US" sz="1800" b="0" i="0" dirty="0">
                <a:solidFill>
                  <a:srgbClr val="000000"/>
                </a:solidFill>
                <a:effectLst/>
                <a:latin typeface="CMR12"/>
              </a:rPr>
              <a:t>(words)</a:t>
            </a:r>
          </a:p>
          <a:p>
            <a:pPr marL="285750" indent="-285750">
              <a:lnSpc>
                <a:spcPct val="150000"/>
              </a:lnSpc>
              <a:buFont typeface="Arial" panose="020B0604020202020204" pitchFamily="34" charset="0"/>
              <a:buChar char="•"/>
            </a:pPr>
            <a:r>
              <a:rPr lang="en-US" dirty="0">
                <a:solidFill>
                  <a:srgbClr val="000000"/>
                </a:solidFill>
                <a:latin typeface="CMR12"/>
              </a:rPr>
              <a:t> </a:t>
            </a:r>
            <a:r>
              <a:rPr lang="en-US" sz="1800" b="0" i="0" dirty="0" err="1">
                <a:solidFill>
                  <a:srgbClr val="000000"/>
                </a:solidFill>
                <a:effectLst/>
                <a:latin typeface="CMR12"/>
              </a:rPr>
              <a:t>numSentences</a:t>
            </a:r>
            <a:r>
              <a:rPr lang="en-US" sz="1800" b="0" i="0" dirty="0">
                <a:solidFill>
                  <a:srgbClr val="000000"/>
                </a:solidFill>
                <a:effectLst/>
                <a:latin typeface="CMR12"/>
              </a:rPr>
              <a:t> = </a:t>
            </a:r>
            <a:r>
              <a:rPr lang="en-US" sz="1800" b="0" i="0" dirty="0" err="1">
                <a:solidFill>
                  <a:srgbClr val="000000"/>
                </a:solidFill>
                <a:effectLst/>
                <a:latin typeface="CMR12"/>
              </a:rPr>
              <a:t>len</a:t>
            </a:r>
            <a:r>
              <a:rPr lang="en-US" sz="1800" b="0" i="0" dirty="0">
                <a:solidFill>
                  <a:srgbClr val="000000"/>
                </a:solidFill>
                <a:effectLst/>
                <a:latin typeface="CMR12"/>
              </a:rPr>
              <a:t>(sentences)</a:t>
            </a:r>
            <a:r>
              <a:rPr lang="en-US" dirty="0"/>
              <a:t> </a:t>
            </a:r>
            <a:endParaRPr lang="en-US" dirty="0">
              <a:solidFill>
                <a:srgbClr val="000000"/>
              </a:solidFill>
              <a:latin typeface="CMR12"/>
            </a:endParaRPr>
          </a:p>
          <a:p>
            <a:pPr marL="285750" indent="-285750">
              <a:lnSpc>
                <a:spcPct val="150000"/>
              </a:lnSpc>
              <a:buFont typeface="Arial" panose="020B0604020202020204" pitchFamily="34" charset="0"/>
              <a:buChar char="•"/>
            </a:pPr>
            <a:r>
              <a:rPr lang="en-US" sz="1800" b="0" i="0" dirty="0">
                <a:solidFill>
                  <a:srgbClr val="000000"/>
                </a:solidFill>
                <a:effectLst/>
                <a:latin typeface="CMR12"/>
              </a:rPr>
              <a:t>readability = 0.39 * (num-words / num-sentences) + 11.8 * (syllables / num-words) - 15.59</a:t>
            </a:r>
            <a:r>
              <a:rPr lang="en-US" dirty="0"/>
              <a:t> </a:t>
            </a:r>
          </a:p>
          <a:p>
            <a:pPr marL="285750" indent="-285750">
              <a:lnSpc>
                <a:spcPct val="150000"/>
              </a:lnSpc>
              <a:buFont typeface="Arial" panose="020B0604020202020204" pitchFamily="34" charset="0"/>
              <a:buChar char="•"/>
            </a:pPr>
            <a:r>
              <a:rPr lang="en-US" dirty="0"/>
              <a:t> </a:t>
            </a:r>
            <a:r>
              <a:rPr lang="en-US" sz="1800" b="0" i="0" dirty="0">
                <a:solidFill>
                  <a:srgbClr val="000000"/>
                </a:solidFill>
                <a:effectLst/>
                <a:latin typeface="CMR12"/>
              </a:rPr>
              <a:t>Sentiment score for each text using the </a:t>
            </a:r>
            <a:r>
              <a:rPr lang="en-US" sz="1800" b="0" i="0" dirty="0" err="1">
                <a:solidFill>
                  <a:srgbClr val="000000"/>
                </a:solidFill>
                <a:effectLst/>
                <a:latin typeface="CMR12"/>
              </a:rPr>
              <a:t>SentimentIntensityAnalyzer</a:t>
            </a:r>
            <a:r>
              <a:rPr lang="en-US" sz="1800" b="0" i="0" dirty="0">
                <a:solidFill>
                  <a:srgbClr val="000000"/>
                </a:solidFill>
                <a:effectLst/>
                <a:latin typeface="CMR12"/>
              </a:rPr>
              <a:t> from NLTK</a:t>
            </a:r>
            <a:r>
              <a:rPr lang="en-US" dirty="0"/>
              <a:t> </a:t>
            </a:r>
          </a:p>
          <a:p>
            <a:pPr marL="285750" indent="-285750">
              <a:lnSpc>
                <a:spcPct val="150000"/>
              </a:lnSpc>
              <a:buFont typeface="Arial" panose="020B0604020202020204" pitchFamily="34" charset="0"/>
              <a:buChar char="•"/>
            </a:pPr>
            <a:r>
              <a:rPr lang="en-US" sz="1800" b="0" i="0" dirty="0" err="1">
                <a:solidFill>
                  <a:srgbClr val="000000"/>
                </a:solidFill>
                <a:effectLst/>
                <a:latin typeface="CMR12"/>
              </a:rPr>
              <a:t>avgWordLength</a:t>
            </a:r>
            <a:r>
              <a:rPr lang="en-US" sz="1800" b="0" i="0" dirty="0">
                <a:solidFill>
                  <a:srgbClr val="000000"/>
                </a:solidFill>
                <a:effectLst/>
                <a:latin typeface="CMR12"/>
              </a:rPr>
              <a:t> = </a:t>
            </a:r>
            <a:r>
              <a:rPr lang="en-US" sz="1800" b="0" i="0" dirty="0" err="1">
                <a:solidFill>
                  <a:srgbClr val="000000"/>
                </a:solidFill>
                <a:effectLst/>
                <a:latin typeface="CMR12"/>
              </a:rPr>
              <a:t>totalLength</a:t>
            </a:r>
            <a:r>
              <a:rPr lang="en-US" sz="1800" b="0" i="0" dirty="0">
                <a:solidFill>
                  <a:srgbClr val="000000"/>
                </a:solidFill>
                <a:effectLst/>
                <a:latin typeface="CMR12"/>
              </a:rPr>
              <a:t> / </a:t>
            </a:r>
            <a:r>
              <a:rPr lang="en-US" sz="1800" b="0" i="0" dirty="0" err="1">
                <a:solidFill>
                  <a:srgbClr val="000000"/>
                </a:solidFill>
                <a:effectLst/>
                <a:latin typeface="CMR12"/>
              </a:rPr>
              <a:t>numWords</a:t>
            </a:r>
            <a:r>
              <a:rPr lang="en-US" dirty="0"/>
              <a:t> </a:t>
            </a:r>
          </a:p>
          <a:p>
            <a:pPr marL="285750" indent="-285750">
              <a:lnSpc>
                <a:spcPct val="150000"/>
              </a:lnSpc>
              <a:buFont typeface="Arial" panose="020B0604020202020204" pitchFamily="34" charset="0"/>
              <a:buChar char="•"/>
            </a:pPr>
            <a:r>
              <a:rPr lang="en-US" sz="1800" b="0" i="0" dirty="0" err="1">
                <a:solidFill>
                  <a:srgbClr val="000000"/>
                </a:solidFill>
                <a:effectLst/>
                <a:latin typeface="CMR12"/>
              </a:rPr>
              <a:t>avgSentLength</a:t>
            </a:r>
            <a:r>
              <a:rPr lang="en-US" sz="1800" b="0" i="0" dirty="0">
                <a:solidFill>
                  <a:srgbClr val="000000"/>
                </a:solidFill>
                <a:effectLst/>
                <a:latin typeface="CMR12"/>
              </a:rPr>
              <a:t> = </a:t>
            </a:r>
            <a:r>
              <a:rPr lang="en-US" sz="1800" b="0" i="0" dirty="0" err="1">
                <a:solidFill>
                  <a:srgbClr val="000000"/>
                </a:solidFill>
                <a:effectLst/>
                <a:latin typeface="CMR12"/>
              </a:rPr>
              <a:t>totalSentLength</a:t>
            </a:r>
            <a:r>
              <a:rPr lang="en-US" sz="1800" b="0" i="0" dirty="0">
                <a:solidFill>
                  <a:srgbClr val="000000"/>
                </a:solidFill>
                <a:effectLst/>
                <a:latin typeface="CMR12"/>
              </a:rPr>
              <a:t> / </a:t>
            </a:r>
            <a:r>
              <a:rPr lang="en-US" sz="1800" b="0" i="0" dirty="0" err="1">
                <a:solidFill>
                  <a:srgbClr val="000000"/>
                </a:solidFill>
                <a:effectLst/>
                <a:latin typeface="CMR12"/>
              </a:rPr>
              <a:t>numSentences</a:t>
            </a:r>
            <a:r>
              <a:rPr lang="en-US" dirty="0"/>
              <a:t> </a:t>
            </a:r>
          </a:p>
          <a:p>
            <a:pPr marL="285750" indent="-285750">
              <a:lnSpc>
                <a:spcPct val="150000"/>
              </a:lnSpc>
              <a:buFont typeface="Arial" panose="020B0604020202020204" pitchFamily="34" charset="0"/>
              <a:buChar char="•"/>
            </a:pPr>
            <a:r>
              <a:rPr lang="en-US" sz="1800" b="0" i="0" dirty="0">
                <a:solidFill>
                  <a:srgbClr val="000000"/>
                </a:solidFill>
                <a:effectLst/>
                <a:latin typeface="CMR12"/>
              </a:rPr>
              <a:t>errors = </a:t>
            </a:r>
            <a:r>
              <a:rPr lang="en-US" sz="1800" b="0" i="0" dirty="0" err="1">
                <a:solidFill>
                  <a:srgbClr val="000000"/>
                </a:solidFill>
                <a:effectLst/>
                <a:latin typeface="CMR12"/>
              </a:rPr>
              <a:t>len</a:t>
            </a:r>
            <a:r>
              <a:rPr lang="en-US" sz="1800" b="0" i="0" dirty="0">
                <a:solidFill>
                  <a:srgbClr val="000000"/>
                </a:solidFill>
                <a:effectLst/>
                <a:latin typeface="CMR12"/>
              </a:rPr>
              <a:t>(</a:t>
            </a:r>
            <a:r>
              <a:rPr lang="en-US" sz="1800" b="0" i="0" dirty="0" err="1">
                <a:solidFill>
                  <a:srgbClr val="000000"/>
                </a:solidFill>
                <a:effectLst/>
                <a:latin typeface="CMR12"/>
              </a:rPr>
              <a:t>tool.check</a:t>
            </a:r>
            <a:r>
              <a:rPr lang="en-US" sz="1800" b="0" i="0" dirty="0">
                <a:solidFill>
                  <a:srgbClr val="000000"/>
                </a:solidFill>
                <a:effectLst/>
                <a:latin typeface="CMR12"/>
              </a:rPr>
              <a:t>(text))</a:t>
            </a:r>
            <a:r>
              <a:rPr lang="en-US" dirty="0"/>
              <a:t> </a:t>
            </a:r>
          </a:p>
          <a:p>
            <a:pPr marL="285750" indent="-285750">
              <a:lnSpc>
                <a:spcPct val="150000"/>
              </a:lnSpc>
              <a:buFont typeface="Arial" panose="020B0604020202020204" pitchFamily="34" charset="0"/>
              <a:buChar char="•"/>
            </a:pPr>
            <a:r>
              <a:rPr lang="en-US" sz="1800" b="0" i="0" dirty="0">
                <a:solidFill>
                  <a:srgbClr val="000000"/>
                </a:solidFill>
                <a:effectLst/>
                <a:latin typeface="CMR12"/>
              </a:rPr>
              <a:t>type-token-ratio = </a:t>
            </a:r>
            <a:r>
              <a:rPr lang="en-US" sz="1800" b="0" i="0" dirty="0" err="1">
                <a:solidFill>
                  <a:srgbClr val="000000"/>
                </a:solidFill>
                <a:effectLst/>
                <a:latin typeface="CMR12"/>
              </a:rPr>
              <a:t>len</a:t>
            </a:r>
            <a:r>
              <a:rPr lang="en-US" sz="1800" b="0" i="0" dirty="0">
                <a:solidFill>
                  <a:srgbClr val="000000"/>
                </a:solidFill>
                <a:effectLst/>
                <a:latin typeface="CMR12"/>
              </a:rPr>
              <a:t>(unique-words) / num-words</a:t>
            </a:r>
            <a:r>
              <a:rPr lang="en-US" dirty="0"/>
              <a:t> </a:t>
            </a:r>
          </a:p>
          <a:p>
            <a:pPr marL="285750" indent="-285750">
              <a:lnSpc>
                <a:spcPct val="150000"/>
              </a:lnSpc>
              <a:buFont typeface="Arial" panose="020B0604020202020204" pitchFamily="34" charset="0"/>
              <a:buChar char="•"/>
            </a:pPr>
            <a:r>
              <a:rPr lang="en-US" sz="1800" b="0" i="0" dirty="0">
                <a:solidFill>
                  <a:srgbClr val="000000"/>
                </a:solidFill>
                <a:effectLst/>
                <a:latin typeface="CMR12"/>
              </a:rPr>
              <a:t>The coherence score is obtained using cosine similarity between the TF-IDF vector representation of each text and the title</a:t>
            </a:r>
            <a:r>
              <a:rPr lang="en-US" dirty="0"/>
              <a:t> .</a:t>
            </a:r>
          </a:p>
          <a:p>
            <a:pPr marL="285750" indent="-285750">
              <a:lnSpc>
                <a:spcPct val="150000"/>
              </a:lnSpc>
              <a:buFont typeface="Arial" panose="020B0604020202020204" pitchFamily="34" charset="0"/>
              <a:buChar char="•"/>
            </a:pPr>
            <a:r>
              <a:rPr lang="en-US" sz="1800" b="0" i="0" dirty="0">
                <a:solidFill>
                  <a:srgbClr val="000000"/>
                </a:solidFill>
                <a:effectLst/>
                <a:latin typeface="CMR12"/>
              </a:rPr>
              <a:t>num-spelling-errors = </a:t>
            </a:r>
            <a:r>
              <a:rPr lang="en-US" sz="1800" b="0" i="0" dirty="0" err="1">
                <a:solidFill>
                  <a:srgbClr val="000000"/>
                </a:solidFill>
                <a:effectLst/>
                <a:latin typeface="CMR12"/>
              </a:rPr>
              <a:t>len</a:t>
            </a:r>
            <a:r>
              <a:rPr lang="en-US" sz="1800" b="0" i="0" dirty="0">
                <a:solidFill>
                  <a:srgbClr val="000000"/>
                </a:solidFill>
                <a:effectLst/>
                <a:latin typeface="CMR12"/>
              </a:rPr>
              <a:t>(misspelled)</a:t>
            </a:r>
            <a:r>
              <a:rPr lang="en-US" dirty="0"/>
              <a:t> </a:t>
            </a:r>
            <a:br>
              <a:rPr lang="en-US" dirty="0"/>
            </a:br>
            <a:br>
              <a:rPr lang="en-US" dirty="0"/>
            </a:br>
            <a:endParaRPr lang="en-US" dirty="0"/>
          </a:p>
        </p:txBody>
      </p:sp>
    </p:spTree>
    <p:extLst>
      <p:ext uri="{BB962C8B-B14F-4D97-AF65-F5344CB8AC3E}">
        <p14:creationId xmlns:p14="http://schemas.microsoft.com/office/powerpoint/2010/main" val="363554338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6091221-2AF7-479A-8185-37443434B2E6}"/>
              </a:ext>
            </a:extLst>
          </p:cNvPr>
          <p:cNvSpPr txBox="1">
            <a:spLocks/>
          </p:cNvSpPr>
          <p:nvPr/>
        </p:nvSpPr>
        <p:spPr>
          <a:xfrm rot="10800000">
            <a:off x="305139" y="325562"/>
            <a:ext cx="11137218" cy="1416740"/>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rgbClr val="036956"/>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                     </a:t>
            </a:r>
          </a:p>
        </p:txBody>
      </p:sp>
      <p:sp>
        <p:nvSpPr>
          <p:cNvPr id="3" name="TextBox 2">
            <a:extLst>
              <a:ext uri="{FF2B5EF4-FFF2-40B4-BE49-F238E27FC236}">
                <a16:creationId xmlns:a16="http://schemas.microsoft.com/office/drawing/2014/main" id="{1EEC9EC3-4D93-C987-EF45-0A111B4D0BFF}"/>
              </a:ext>
            </a:extLst>
          </p:cNvPr>
          <p:cNvSpPr txBox="1"/>
          <p:nvPr/>
        </p:nvSpPr>
        <p:spPr>
          <a:xfrm flipH="1">
            <a:off x="749643" y="710766"/>
            <a:ext cx="6369615" cy="646331"/>
          </a:xfrm>
          <a:prstGeom prst="rect">
            <a:avLst/>
          </a:prstGeom>
          <a:noFill/>
        </p:spPr>
        <p:txBody>
          <a:bodyPr wrap="square" rtlCol="0">
            <a:spAutoFit/>
          </a:bodyPr>
          <a:lstStyle/>
          <a:p>
            <a:r>
              <a:rPr lang="en-US" sz="3600" b="0" i="0" dirty="0">
                <a:effectLst/>
                <a:latin typeface="Times New Roman" panose="02020603050405020304" pitchFamily="18" charset="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F51353C-E53A-263F-EC1E-694EBD158233}"/>
              </a:ext>
            </a:extLst>
          </p:cNvPr>
          <p:cNvSpPr txBox="1"/>
          <p:nvPr/>
        </p:nvSpPr>
        <p:spPr>
          <a:xfrm>
            <a:off x="1511559" y="2267338"/>
            <a:ext cx="6130213" cy="1244956"/>
          </a:xfrm>
          <a:prstGeom prst="rect">
            <a:avLst/>
          </a:prstGeom>
          <a:noFill/>
        </p:spPr>
        <p:txBody>
          <a:bodyPr wrap="square" rtlCol="0">
            <a:spAutoFit/>
          </a:bodyPr>
          <a:lstStyle/>
          <a:p>
            <a:pPr>
              <a:lnSpc>
                <a:spcPct val="150000"/>
              </a:lnSpc>
            </a:pPr>
            <a:endParaRPr lang="en-US" sz="32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D04D7099-6FEB-6C5A-3AAC-CE97DEFC6062}"/>
              </a:ext>
            </a:extLst>
          </p:cNvPr>
          <p:cNvPicPr>
            <a:picLocks noChangeAspect="1"/>
          </p:cNvPicPr>
          <p:nvPr/>
        </p:nvPicPr>
        <p:blipFill>
          <a:blip r:embed="rId2"/>
          <a:stretch>
            <a:fillRect/>
          </a:stretch>
        </p:blipFill>
        <p:spPr>
          <a:xfrm>
            <a:off x="1318597" y="2769773"/>
            <a:ext cx="8898128" cy="3024537"/>
          </a:xfrm>
          <a:prstGeom prst="rect">
            <a:avLst/>
          </a:prstGeom>
        </p:spPr>
      </p:pic>
    </p:spTree>
    <p:extLst>
      <p:ext uri="{BB962C8B-B14F-4D97-AF65-F5344CB8AC3E}">
        <p14:creationId xmlns:p14="http://schemas.microsoft.com/office/powerpoint/2010/main" val="417338084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54ADAB-EC98-8305-1176-98977AD7801E}"/>
              </a:ext>
            </a:extLst>
          </p:cNvPr>
          <p:cNvSpPr txBox="1"/>
          <p:nvPr/>
        </p:nvSpPr>
        <p:spPr>
          <a:xfrm flipH="1">
            <a:off x="530911" y="830424"/>
            <a:ext cx="6961570" cy="523220"/>
          </a:xfrm>
          <a:prstGeom prst="rect">
            <a:avLst/>
          </a:prstGeom>
          <a:noFill/>
        </p:spPr>
        <p:txBody>
          <a:bodyPr wrap="square" rtlCol="0">
            <a:spAutoFit/>
          </a:bodyPr>
          <a:lstStyle/>
          <a:p>
            <a:r>
              <a:rPr lang="en-US" sz="2800" b="0" i="0" dirty="0">
                <a:effectLst/>
                <a:latin typeface="Times New Roman" panose="02020603050405020304" pitchFamily="18" charset="0"/>
                <a:cs typeface="Times New Roman" panose="02020603050405020304" pitchFamily="18" charset="0"/>
              </a:rPr>
              <a:t>Comparison of results.</a:t>
            </a:r>
            <a:endParaRPr lang="en-US" sz="2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68A993C-1926-DFD1-2CCA-77953419F27A}"/>
              </a:ext>
            </a:extLst>
          </p:cNvPr>
          <p:cNvPicPr>
            <a:picLocks noChangeAspect="1"/>
          </p:cNvPicPr>
          <p:nvPr/>
        </p:nvPicPr>
        <p:blipFill>
          <a:blip r:embed="rId2"/>
          <a:stretch>
            <a:fillRect/>
          </a:stretch>
        </p:blipFill>
        <p:spPr>
          <a:xfrm>
            <a:off x="1154080" y="2164602"/>
            <a:ext cx="9665557" cy="2743299"/>
          </a:xfrm>
          <a:prstGeom prst="rect">
            <a:avLst/>
          </a:prstGeom>
        </p:spPr>
      </p:pic>
    </p:spTree>
    <p:extLst>
      <p:ext uri="{BB962C8B-B14F-4D97-AF65-F5344CB8AC3E}">
        <p14:creationId xmlns:p14="http://schemas.microsoft.com/office/powerpoint/2010/main" val="37812347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17500" y="317500"/>
            <a:ext cx="11557001" cy="6223000"/>
          </a:xfrm>
          <a:prstGeom prst="rect">
            <a:avLst/>
          </a:prstGeom>
          <a:solidFill>
            <a:srgbClr val="012921"/>
          </a:solidFill>
          <a:ln w="12700" cap="flat">
            <a:noFill/>
            <a:miter lim="400000"/>
          </a:ln>
          <a:effectLst>
            <a:innerShdw blurRad="7620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dirty="0">
              <a:solidFill>
                <a:srgbClr val="FFFFFF"/>
              </a:solidFill>
              <a:latin typeface="Helvetica Light"/>
              <a:ea typeface="Helvetica Light"/>
              <a:cs typeface="Helvetica Light"/>
              <a:sym typeface="Helvetica Light"/>
            </a:endParaRPr>
          </a:p>
        </p:txBody>
      </p:sp>
      <p:sp>
        <p:nvSpPr>
          <p:cNvPr id="15" name="Rectangle 14">
            <a:extLst>
              <a:ext uri="{FF2B5EF4-FFF2-40B4-BE49-F238E27FC236}">
                <a16:creationId xmlns:a16="http://schemas.microsoft.com/office/drawing/2014/main" id="{2A75D504-7397-4984-8B4F-83B7054FE9FC}"/>
              </a:ext>
            </a:extLst>
          </p:cNvPr>
          <p:cNvSpPr/>
          <p:nvPr/>
        </p:nvSpPr>
        <p:spPr>
          <a:xfrm>
            <a:off x="8472328" y="317500"/>
            <a:ext cx="3440585" cy="6223000"/>
          </a:xfrm>
          <a:prstGeom prst="rect">
            <a:avLst/>
          </a:prstGeom>
          <a:solidFill>
            <a:schemeClr val="bg2">
              <a:lumMod val="90000"/>
            </a:schemeClr>
          </a:solidFill>
          <a:ln w="12700">
            <a:miter lim="400000"/>
          </a:ln>
          <a:effectLst>
            <a:outerShdw blurRad="1270000" dist="635000" dir="8100000" rotWithShape="0">
              <a:srgbClr val="000000">
                <a:alpha val="25000"/>
              </a:srgbClr>
            </a:outerShdw>
          </a:effectLst>
        </p:spPr>
        <p:txBody>
          <a:bodyPr lIns="25400" tIns="25400" rIns="25400" bIns="2540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sz="1600" b="1" dirty="0">
              <a:ln/>
              <a:solidFill>
                <a:schemeClr val="accent3"/>
              </a:solidFill>
              <a:latin typeface="Helvetica Light"/>
            </a:endParaRPr>
          </a:p>
        </p:txBody>
      </p:sp>
      <p:sp>
        <p:nvSpPr>
          <p:cNvPr id="5" name="Rectangle 4">
            <a:extLst>
              <a:ext uri="{FF2B5EF4-FFF2-40B4-BE49-F238E27FC236}">
                <a16:creationId xmlns:a16="http://schemas.microsoft.com/office/drawing/2014/main" id="{1696AEB5-8667-40DD-B41C-13961EAEF9B4}"/>
              </a:ext>
            </a:extLst>
          </p:cNvPr>
          <p:cNvSpPr/>
          <p:nvPr/>
        </p:nvSpPr>
        <p:spPr>
          <a:xfrm>
            <a:off x="6733309" y="317500"/>
            <a:ext cx="2768952" cy="6223000"/>
          </a:xfrm>
          <a:prstGeom prst="rect">
            <a:avLst/>
          </a:prstGeom>
          <a:solidFill>
            <a:schemeClr val="bg1">
              <a:lumMod val="95000"/>
            </a:schemeClr>
          </a:solidFill>
          <a:ln w="12700">
            <a:miter lim="400000"/>
          </a:ln>
          <a:effectLst>
            <a:outerShdw blurRad="1270000" dist="635000" dir="8100000" rotWithShape="0">
              <a:srgbClr val="000000">
                <a:alpha val="25000"/>
              </a:srgbClr>
            </a:outerShdw>
          </a:effectLst>
        </p:spPr>
        <p:txBody>
          <a:bodyPr lIns="25400" tIns="25400" rIns="25400" bIns="2540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sz="1600" b="1" dirty="0">
              <a:ln/>
              <a:solidFill>
                <a:schemeClr val="accent3"/>
              </a:solidFill>
              <a:latin typeface="Helvetica Light"/>
            </a:endParaRPr>
          </a:p>
        </p:txBody>
      </p:sp>
      <p:sp>
        <p:nvSpPr>
          <p:cNvPr id="2327" name="mass productions"/>
          <p:cNvSpPr/>
          <p:nvPr/>
        </p:nvSpPr>
        <p:spPr>
          <a:xfrm>
            <a:off x="3944248" y="2869572"/>
            <a:ext cx="3097528" cy="1897955"/>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p>
            <a:r>
              <a:rPr lang="en-US" sz="4000" dirty="0">
                <a:solidFill>
                  <a:schemeClr val="bg1"/>
                </a:solidFill>
                <a:latin typeface="Times New Roman" panose="02020603050405020304" pitchFamily="18" charset="0"/>
                <a:cs typeface="Times New Roman" panose="02020603050405020304" pitchFamily="18" charset="0"/>
              </a:rPr>
              <a:t>Conclusion</a:t>
            </a:r>
          </a:p>
          <a:p>
            <a:r>
              <a:rPr lang="en-US" sz="4000" dirty="0">
                <a:solidFill>
                  <a:schemeClr val="bg1"/>
                </a:solidFill>
                <a:latin typeface="Times New Roman" panose="02020603050405020304" pitchFamily="18" charset="0"/>
                <a:cs typeface="Times New Roman" panose="02020603050405020304" pitchFamily="18" charset="0"/>
              </a:rPr>
              <a:t>       &amp; </a:t>
            </a:r>
          </a:p>
          <a:p>
            <a:r>
              <a:rPr lang="en-US" sz="4000" dirty="0">
                <a:solidFill>
                  <a:schemeClr val="bg1"/>
                </a:solidFill>
                <a:latin typeface="Times New Roman" panose="02020603050405020304" pitchFamily="18" charset="0"/>
                <a:cs typeface="Times New Roman" panose="02020603050405020304" pitchFamily="18" charset="0"/>
              </a:rPr>
              <a:t>Future Work</a:t>
            </a:r>
            <a:endParaRPr sz="4000" dirty="0">
              <a:solidFill>
                <a:schemeClr val="bg1"/>
              </a:solidFill>
              <a:latin typeface="Times New Roman" panose="02020603050405020304" pitchFamily="18" charset="0"/>
              <a:cs typeface="Times New Roman" panose="02020603050405020304" pitchFamily="18" charset="0"/>
            </a:endParaRPr>
          </a:p>
        </p:txBody>
      </p:sp>
      <p:sp>
        <p:nvSpPr>
          <p:cNvPr id="2328" name="Rectangle"/>
          <p:cNvSpPr/>
          <p:nvPr/>
        </p:nvSpPr>
        <p:spPr>
          <a:xfrm>
            <a:off x="3944248" y="4962372"/>
            <a:ext cx="476251" cy="63501"/>
          </a:xfrm>
          <a:prstGeom prst="rect">
            <a:avLst/>
          </a:prstGeom>
          <a:solidFill>
            <a:srgbClr val="0000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2331" name="Square"/>
          <p:cNvSpPr/>
          <p:nvPr/>
        </p:nvSpPr>
        <p:spPr>
          <a:xfrm>
            <a:off x="3924275" y="962100"/>
            <a:ext cx="892127" cy="892127"/>
          </a:xfrm>
          <a:prstGeom prst="rect">
            <a:avLst/>
          </a:prstGeom>
          <a:ln w="190500">
            <a:solidFill>
              <a:srgbClr val="A6AAA9">
                <a:alpha val="50000"/>
              </a:srgbClr>
            </a:solidFill>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2332" name="Shape"/>
          <p:cNvSpPr/>
          <p:nvPr/>
        </p:nvSpPr>
        <p:spPr>
          <a:xfrm>
            <a:off x="4495407" y="639847"/>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0000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16" name="Rectangle 15">
            <a:extLst>
              <a:ext uri="{FF2B5EF4-FFF2-40B4-BE49-F238E27FC236}">
                <a16:creationId xmlns:a16="http://schemas.microsoft.com/office/drawing/2014/main" id="{45FF2947-761B-44E7-8739-BCAD6A4ADFD5}"/>
              </a:ext>
            </a:extLst>
          </p:cNvPr>
          <p:cNvSpPr/>
          <p:nvPr/>
        </p:nvSpPr>
        <p:spPr>
          <a:xfrm>
            <a:off x="11353800" y="317734"/>
            <a:ext cx="520696" cy="300104"/>
          </a:xfrm>
          <a:prstGeom prst="rect">
            <a:avLst/>
          </a:prstGeom>
          <a:solidFill>
            <a:schemeClr val="tx1">
              <a:lumMod val="65000"/>
              <a:lumOff val="35000"/>
            </a:schemeClr>
          </a:soli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24</a:t>
            </a:r>
          </a:p>
        </p:txBody>
      </p:sp>
      <p:pic>
        <p:nvPicPr>
          <p:cNvPr id="3" name="Picture 2">
            <a:extLst>
              <a:ext uri="{FF2B5EF4-FFF2-40B4-BE49-F238E27FC236}">
                <a16:creationId xmlns:a16="http://schemas.microsoft.com/office/drawing/2014/main" id="{AF1118E8-CCF0-2E4D-8A90-B6E40C8F2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07" y="438885"/>
            <a:ext cx="6101615" cy="6101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27"/>
                                        </p:tgtEl>
                                        <p:attrNameLst>
                                          <p:attrName>style.visibility</p:attrName>
                                        </p:attrNameLst>
                                      </p:cBhvr>
                                      <p:to>
                                        <p:strVal val="visible"/>
                                      </p:to>
                                    </p:set>
                                    <p:animEffect transition="in" filter="fade">
                                      <p:cBhvr>
                                        <p:cTn id="7" dur="1000"/>
                                        <p:tgtEl>
                                          <p:spTgt spid="2327"/>
                                        </p:tgtEl>
                                      </p:cBhvr>
                                    </p:animEffect>
                                    <p:anim calcmode="lin" valueType="num">
                                      <p:cBhvr>
                                        <p:cTn id="8" dur="1000" fill="hold"/>
                                        <p:tgtEl>
                                          <p:spTgt spid="2327"/>
                                        </p:tgtEl>
                                        <p:attrNameLst>
                                          <p:attrName>ppt_x</p:attrName>
                                        </p:attrNameLst>
                                      </p:cBhvr>
                                      <p:tavLst>
                                        <p:tav tm="0">
                                          <p:val>
                                            <p:strVal val="#ppt_x"/>
                                          </p:val>
                                        </p:tav>
                                        <p:tav tm="100000">
                                          <p:val>
                                            <p:strVal val="#ppt_x"/>
                                          </p:val>
                                        </p:tav>
                                      </p:tavLst>
                                    </p:anim>
                                    <p:anim calcmode="lin" valueType="num">
                                      <p:cBhvr>
                                        <p:cTn id="9" dur="1000" fill="hold"/>
                                        <p:tgtEl>
                                          <p:spTgt spid="23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328"/>
                                        </p:tgtEl>
                                        <p:attrNameLst>
                                          <p:attrName>style.visibility</p:attrName>
                                        </p:attrNameLst>
                                      </p:cBhvr>
                                      <p:to>
                                        <p:strVal val="visible"/>
                                      </p:to>
                                    </p:set>
                                    <p:animEffect transition="in" filter="fade">
                                      <p:cBhvr>
                                        <p:cTn id="13" dur="1000"/>
                                        <p:tgtEl>
                                          <p:spTgt spid="2328"/>
                                        </p:tgtEl>
                                      </p:cBhvr>
                                    </p:animEffect>
                                    <p:anim calcmode="lin" valueType="num">
                                      <p:cBhvr>
                                        <p:cTn id="14" dur="1000" fill="hold"/>
                                        <p:tgtEl>
                                          <p:spTgt spid="2328"/>
                                        </p:tgtEl>
                                        <p:attrNameLst>
                                          <p:attrName>ppt_x</p:attrName>
                                        </p:attrNameLst>
                                      </p:cBhvr>
                                      <p:tavLst>
                                        <p:tav tm="0">
                                          <p:val>
                                            <p:strVal val="#ppt_x"/>
                                          </p:val>
                                        </p:tav>
                                        <p:tav tm="100000">
                                          <p:val>
                                            <p:strVal val="#ppt_x"/>
                                          </p:val>
                                        </p:tav>
                                      </p:tavLst>
                                    </p:anim>
                                    <p:anim calcmode="lin" valueType="num">
                                      <p:cBhvr>
                                        <p:cTn id="15" dur="1000" fill="hold"/>
                                        <p:tgtEl>
                                          <p:spTgt spid="23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 grpId="0" animBg="1"/>
      <p:bldP spid="23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EFF6-2360-497F-A337-2C722E2999AB}"/>
              </a:ext>
            </a:extLst>
          </p:cNvPr>
          <p:cNvSpPr/>
          <p:nvPr/>
        </p:nvSpPr>
        <p:spPr>
          <a:xfrm>
            <a:off x="305137" y="325560"/>
            <a:ext cx="11569359" cy="6206879"/>
          </a:xfrm>
          <a:prstGeom prst="rect">
            <a:avLst/>
          </a:prstGeom>
          <a:solidFill>
            <a:srgbClr val="012921">
              <a:alpha val="80000"/>
            </a:srgbClr>
          </a:solidFill>
          <a:ln w="12700">
            <a:miter lim="400000"/>
          </a:ln>
          <a:effectLst>
            <a:outerShdw blurRad="1270000" dist="635000" dir="3600000" rotWithShape="0">
              <a:srgbClr val="000000">
                <a:alpha val="25000"/>
              </a:srgbClr>
            </a:outerShdw>
          </a:effectLst>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32F09B9-C1E8-4E54-8A69-B13F044F271E}"/>
              </a:ext>
            </a:extLst>
          </p:cNvPr>
          <p:cNvSpPr txBox="1"/>
          <p:nvPr/>
        </p:nvSpPr>
        <p:spPr>
          <a:xfrm>
            <a:off x="764275" y="736979"/>
            <a:ext cx="4312692" cy="923330"/>
          </a:xfrm>
          <a:prstGeom prst="rect">
            <a:avLst/>
          </a:prstGeom>
          <a:noFill/>
        </p:spPr>
        <p:txBody>
          <a:bodyPr wrap="square" rtlCol="0">
            <a:spAutoFit/>
          </a:bodyPr>
          <a:lstStyle/>
          <a:p>
            <a:pPr lvl="0"/>
            <a:r>
              <a:rPr lang="en-US" sz="5400" b="1" dirty="0">
                <a:solidFill>
                  <a:prstClr val="white"/>
                </a:solidFill>
                <a:latin typeface="Times New Roman" panose="02020603050405020304" pitchFamily="18" charset="0"/>
                <a:cs typeface="Times New Roman" panose="02020603050405020304" pitchFamily="18" charset="0"/>
              </a:rPr>
              <a:t>Conclusion</a:t>
            </a:r>
          </a:p>
        </p:txBody>
      </p:sp>
      <p:pic>
        <p:nvPicPr>
          <p:cNvPr id="7" name="Picture 6">
            <a:extLst>
              <a:ext uri="{FF2B5EF4-FFF2-40B4-BE49-F238E27FC236}">
                <a16:creationId xmlns:a16="http://schemas.microsoft.com/office/drawing/2014/main" id="{746A6F73-84FF-9800-E83D-293132DC6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279" y="3247902"/>
            <a:ext cx="4935780" cy="3284537"/>
          </a:xfrm>
          <a:prstGeom prst="rect">
            <a:avLst/>
          </a:prstGeom>
        </p:spPr>
      </p:pic>
      <p:sp>
        <p:nvSpPr>
          <p:cNvPr id="2" name="TextBox 1">
            <a:extLst>
              <a:ext uri="{FF2B5EF4-FFF2-40B4-BE49-F238E27FC236}">
                <a16:creationId xmlns:a16="http://schemas.microsoft.com/office/drawing/2014/main" id="{EEB99443-18F2-9681-5C26-D979764024E6}"/>
              </a:ext>
            </a:extLst>
          </p:cNvPr>
          <p:cNvSpPr txBox="1"/>
          <p:nvPr/>
        </p:nvSpPr>
        <p:spPr>
          <a:xfrm>
            <a:off x="546821" y="1959428"/>
            <a:ext cx="8686537" cy="4539191"/>
          </a:xfrm>
          <a:prstGeom prst="rect">
            <a:avLst/>
          </a:prstGeom>
          <a:noFill/>
        </p:spPr>
        <p:txBody>
          <a:bodyPr wrap="square" rtlCol="0">
            <a:spAutoFit/>
          </a:bodyPr>
          <a:lstStyle/>
          <a:p>
            <a:pPr>
              <a:lnSpc>
                <a:spcPct val="150000"/>
              </a:lnSpc>
            </a:pPr>
            <a:r>
              <a:rPr lang="en-US" sz="2800" dirty="0">
                <a:solidFill>
                  <a:schemeClr val="bg1"/>
                </a:solidFill>
                <a:latin typeface="Times New Roman" panose="02020603050405020304" pitchFamily="18" charset="0"/>
                <a:cs typeface="Times New Roman" panose="02020603050405020304" pitchFamily="18" charset="0"/>
              </a:rPr>
              <a:t>our project aimed to classify text essays accurately using different machine-learning models. </a:t>
            </a:r>
          </a:p>
          <a:p>
            <a:pPr>
              <a:lnSpc>
                <a:spcPct val="150000"/>
              </a:lnSpc>
            </a:pPr>
            <a:r>
              <a:rPr lang="en-US" sz="2800" dirty="0">
                <a:solidFill>
                  <a:schemeClr val="bg1"/>
                </a:solidFill>
                <a:latin typeface="Times New Roman" panose="02020603050405020304" pitchFamily="18" charset="0"/>
                <a:cs typeface="Times New Roman" panose="02020603050405020304" pitchFamily="18" charset="0"/>
              </a:rPr>
              <a:t>A consistent set of 20 features was used across all experiments for fairness and comparability. </a:t>
            </a:r>
          </a:p>
          <a:p>
            <a:pPr>
              <a:lnSpc>
                <a:spcPct val="150000"/>
              </a:lnSpc>
            </a:pPr>
            <a:r>
              <a:rPr lang="en-US" sz="2800" dirty="0">
                <a:solidFill>
                  <a:schemeClr val="bg1"/>
                </a:solidFill>
                <a:latin typeface="Times New Roman" panose="02020603050405020304" pitchFamily="18" charset="0"/>
                <a:cs typeface="Times New Roman" panose="02020603050405020304" pitchFamily="18" charset="0"/>
              </a:rPr>
              <a:t>The results showed that the Gradient Boosting Classifier achieved the highest accuracy (0.71) due to its boosting technique.</a:t>
            </a:r>
          </a:p>
        </p:txBody>
      </p:sp>
    </p:spTree>
    <p:extLst>
      <p:ext uri="{BB962C8B-B14F-4D97-AF65-F5344CB8AC3E}">
        <p14:creationId xmlns:p14="http://schemas.microsoft.com/office/powerpoint/2010/main" val="25798213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EFF6-2360-497F-A337-2C722E2999AB}"/>
              </a:ext>
            </a:extLst>
          </p:cNvPr>
          <p:cNvSpPr/>
          <p:nvPr/>
        </p:nvSpPr>
        <p:spPr>
          <a:xfrm>
            <a:off x="305137" y="325560"/>
            <a:ext cx="11569359" cy="6206879"/>
          </a:xfrm>
          <a:prstGeom prst="rect">
            <a:avLst/>
          </a:prstGeom>
          <a:solidFill>
            <a:srgbClr val="012921">
              <a:alpha val="80000"/>
            </a:srgbClr>
          </a:solidFill>
          <a:ln w="12700">
            <a:miter lim="400000"/>
          </a:ln>
          <a:effectLst>
            <a:outerShdw blurRad="1270000" dist="635000" dir="3600000" rotWithShape="0">
              <a:srgbClr val="000000">
                <a:alpha val="25000"/>
              </a:srgbClr>
            </a:outerShdw>
          </a:effectLst>
        </p:spPr>
        <p:txBody>
          <a:bodyPr lIns="25400" tIns="25400" rIns="25400" bIns="25400" anchor="ctr"/>
          <a:lstStyle/>
          <a:p>
            <a:pPr algn="ctr"/>
            <a:endParaRPr lang="en-US" sz="1600" dirty="0"/>
          </a:p>
        </p:txBody>
      </p:sp>
      <p:pic>
        <p:nvPicPr>
          <p:cNvPr id="5" name="Picture 4">
            <a:extLst>
              <a:ext uri="{FF2B5EF4-FFF2-40B4-BE49-F238E27FC236}">
                <a16:creationId xmlns:a16="http://schemas.microsoft.com/office/drawing/2014/main" id="{88068CFD-DFDB-4472-9B1F-175B834F87C4}"/>
              </a:ext>
            </a:extLst>
          </p:cNvPr>
          <p:cNvPicPr>
            <a:picLocks noChangeAspect="1"/>
          </p:cNvPicPr>
          <p:nvPr/>
        </p:nvPicPr>
        <p:blipFill rotWithShape="1">
          <a:blip r:embed="rId2">
            <a:extLst>
              <a:ext uri="{28A0092B-C50C-407E-A947-70E740481C1C}">
                <a14:useLocalDpi xmlns:a14="http://schemas.microsoft.com/office/drawing/2010/main" val="0"/>
              </a:ext>
            </a:extLst>
          </a:blip>
          <a:srcRect l="20657" t="15734" r="7400"/>
          <a:stretch/>
        </p:blipFill>
        <p:spPr>
          <a:xfrm>
            <a:off x="8091454" y="2610814"/>
            <a:ext cx="4463762" cy="3921625"/>
          </a:xfrm>
          <a:prstGeom prst="rect">
            <a:avLst/>
          </a:prstGeom>
        </p:spPr>
      </p:pic>
      <p:sp>
        <p:nvSpPr>
          <p:cNvPr id="6" name="TextBox 5">
            <a:extLst>
              <a:ext uri="{FF2B5EF4-FFF2-40B4-BE49-F238E27FC236}">
                <a16:creationId xmlns:a16="http://schemas.microsoft.com/office/drawing/2014/main" id="{732F09B9-C1E8-4E54-8A69-B13F044F271E}"/>
              </a:ext>
            </a:extLst>
          </p:cNvPr>
          <p:cNvSpPr txBox="1"/>
          <p:nvPr/>
        </p:nvSpPr>
        <p:spPr>
          <a:xfrm>
            <a:off x="764275" y="736979"/>
            <a:ext cx="4312692"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Future Work</a:t>
            </a:r>
          </a:p>
        </p:txBody>
      </p:sp>
      <p:sp>
        <p:nvSpPr>
          <p:cNvPr id="2" name="TextBox 1">
            <a:extLst>
              <a:ext uri="{FF2B5EF4-FFF2-40B4-BE49-F238E27FC236}">
                <a16:creationId xmlns:a16="http://schemas.microsoft.com/office/drawing/2014/main" id="{6A51BEE9-1599-2CCA-0DAF-BE7088911495}"/>
              </a:ext>
            </a:extLst>
          </p:cNvPr>
          <p:cNvSpPr txBox="1"/>
          <p:nvPr/>
        </p:nvSpPr>
        <p:spPr>
          <a:xfrm>
            <a:off x="764275" y="2150703"/>
            <a:ext cx="7617725" cy="3892861"/>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 increasing the number of the data set.</a:t>
            </a:r>
          </a:p>
          <a:p>
            <a:pPr marL="457200" indent="-457200">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 Increasing the number of features.</a:t>
            </a:r>
          </a:p>
          <a:p>
            <a:pPr marL="457200" indent="-457200">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trying to distribute the data set into classification groups so that there is fairness in the evaluation.</a:t>
            </a:r>
          </a:p>
          <a:p>
            <a:pPr marL="457200" indent="-457200">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using libraries of natural language processing (NLP) technologies.</a:t>
            </a:r>
          </a:p>
        </p:txBody>
      </p:sp>
    </p:spTree>
    <p:extLst>
      <p:ext uri="{BB962C8B-B14F-4D97-AF65-F5344CB8AC3E}">
        <p14:creationId xmlns:p14="http://schemas.microsoft.com/office/powerpoint/2010/main" val="36117915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nsert Picture Here.png">
            <a:extLst>
              <a:ext uri="{FF2B5EF4-FFF2-40B4-BE49-F238E27FC236}">
                <a16:creationId xmlns:a16="http://schemas.microsoft.com/office/drawing/2014/main" id="{D17265FF-FBEE-4F79-BE13-3C4BD5214B81}"/>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9536" b="9536"/>
          <a:stretch/>
        </p:blipFill>
        <p:spPr>
          <a:xfrm>
            <a:off x="317500" y="327717"/>
            <a:ext cx="11557000" cy="6223000"/>
          </a:xfrm>
          <a:prstGeom prst="rect">
            <a:avLst/>
          </a:prstGeom>
        </p:spPr>
      </p:pic>
      <p:sp>
        <p:nvSpPr>
          <p:cNvPr id="1748" name="Shape"/>
          <p:cNvSpPr/>
          <p:nvPr/>
        </p:nvSpPr>
        <p:spPr>
          <a:xfrm rot="10800000">
            <a:off x="317500" y="327717"/>
            <a:ext cx="9359898" cy="6223000"/>
          </a:xfrm>
          <a:custGeom>
            <a:avLst/>
            <a:gdLst/>
            <a:ahLst/>
            <a:cxnLst>
              <a:cxn ang="0">
                <a:pos x="wd2" y="hd2"/>
              </a:cxn>
              <a:cxn ang="5400000">
                <a:pos x="wd2" y="hd2"/>
              </a:cxn>
              <a:cxn ang="10800000">
                <a:pos x="wd2" y="hd2"/>
              </a:cxn>
              <a:cxn ang="16200000">
                <a:pos x="wd2" y="hd2"/>
              </a:cxn>
            </a:cxnLst>
            <a:rect l="0" t="0" r="r" b="b"/>
            <a:pathLst>
              <a:path w="21600" h="21600" extrusionOk="0">
                <a:moveTo>
                  <a:pt x="5815" y="0"/>
                </a:moveTo>
                <a:lnTo>
                  <a:pt x="0" y="21600"/>
                </a:lnTo>
                <a:lnTo>
                  <a:pt x="21600" y="21600"/>
                </a:lnTo>
                <a:lnTo>
                  <a:pt x="21600" y="0"/>
                </a:lnTo>
                <a:lnTo>
                  <a:pt x="5815" y="0"/>
                </a:lnTo>
                <a:close/>
              </a:path>
            </a:pathLst>
          </a:custGeom>
          <a:solidFill>
            <a:srgbClr val="012921">
              <a:alpha val="80000"/>
            </a:srgbClr>
          </a:solidFill>
          <a:ln w="12700">
            <a:miter lim="400000"/>
          </a:ln>
          <a:effectLst>
            <a:outerShdw blurRad="1270000" dist="635000" dir="3600000" rotWithShape="0">
              <a:srgbClr val="000000">
                <a:alpha val="25000"/>
              </a:srgbClr>
            </a:outerShdw>
          </a:effectLst>
        </p:spPr>
        <p:txBody>
          <a:bodyPr lIns="25400" tIns="25400" rIns="25400" bIns="25400" anchor="ctr"/>
          <a:lstStyle/>
          <a:p>
            <a:pPr algn="ctr"/>
            <a:endParaRPr lang="en-US" sz="1600" dirty="0"/>
          </a:p>
        </p:txBody>
      </p:sp>
      <p:sp>
        <p:nvSpPr>
          <p:cNvPr id="1770" name="1"/>
          <p:cNvSpPr/>
          <p:nvPr/>
        </p:nvSpPr>
        <p:spPr>
          <a:xfrm>
            <a:off x="6817307" y="1062152"/>
            <a:ext cx="538494" cy="58990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sz="7000" spc="7000"/>
            </a:lvl1pPr>
          </a:lstStyle>
          <a:p>
            <a:endParaRPr sz="3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771" name="2"/>
          <p:cNvSpPr/>
          <p:nvPr/>
        </p:nvSpPr>
        <p:spPr>
          <a:xfrm>
            <a:off x="6424282" y="2414054"/>
            <a:ext cx="538494" cy="58990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sz="7000" spc="7000"/>
            </a:lvl1pPr>
          </a:lstStyle>
          <a:p>
            <a:endParaRPr sz="3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772" name="3"/>
          <p:cNvSpPr/>
          <p:nvPr/>
        </p:nvSpPr>
        <p:spPr>
          <a:xfrm>
            <a:off x="6020253" y="3642646"/>
            <a:ext cx="538494" cy="58990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sz="7000" spc="7000"/>
            </a:lvl1pPr>
          </a:lstStyle>
          <a:p>
            <a:endParaRPr sz="3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773" name="4"/>
          <p:cNvSpPr/>
          <p:nvPr/>
        </p:nvSpPr>
        <p:spPr>
          <a:xfrm>
            <a:off x="5557506" y="4772265"/>
            <a:ext cx="538494" cy="58990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sz="7000" spc="7000"/>
            </a:lvl1pPr>
          </a:lstStyle>
          <a:p>
            <a:endParaRPr sz="3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0" name="Square">
            <a:extLst>
              <a:ext uri="{FF2B5EF4-FFF2-40B4-BE49-F238E27FC236}">
                <a16:creationId xmlns:a16="http://schemas.microsoft.com/office/drawing/2014/main" id="{E21D77F1-9699-4646-A6D5-827A2852FC6C}"/>
              </a:ext>
            </a:extLst>
          </p:cNvPr>
          <p:cNvSpPr/>
          <p:nvPr/>
        </p:nvSpPr>
        <p:spPr>
          <a:xfrm>
            <a:off x="505853" y="540967"/>
            <a:ext cx="759681" cy="758731"/>
          </a:xfrm>
          <a:prstGeom prst="rect">
            <a:avLst/>
          </a:prstGeom>
          <a:ln w="190500">
            <a:solidFill>
              <a:srgbClr val="A6AAA9">
                <a:alpha val="50000"/>
              </a:srgbClr>
            </a:solidFill>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23" name="Shape">
            <a:extLst>
              <a:ext uri="{FF2B5EF4-FFF2-40B4-BE49-F238E27FC236}">
                <a16:creationId xmlns:a16="http://schemas.microsoft.com/office/drawing/2014/main" id="{2CA46267-E6E0-47A3-A8A2-BD1C8069A741}"/>
              </a:ext>
            </a:extLst>
          </p:cNvPr>
          <p:cNvSpPr/>
          <p:nvPr/>
        </p:nvSpPr>
        <p:spPr>
          <a:xfrm>
            <a:off x="917824" y="940766"/>
            <a:ext cx="759681" cy="75873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chemeClr val="bg1"/>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solidFill>
                <a:schemeClr val="tx1">
                  <a:lumMod val="75000"/>
                  <a:lumOff val="25000"/>
                </a:schemeClr>
              </a:solidFill>
            </a:endParaRPr>
          </a:p>
        </p:txBody>
      </p:sp>
      <p:sp>
        <p:nvSpPr>
          <p:cNvPr id="24" name="magnifying infographic">
            <a:extLst>
              <a:ext uri="{FF2B5EF4-FFF2-40B4-BE49-F238E27FC236}">
                <a16:creationId xmlns:a16="http://schemas.microsoft.com/office/drawing/2014/main" id="{5C824192-DAC3-4486-A198-3792E1E1B83D}"/>
              </a:ext>
            </a:extLst>
          </p:cNvPr>
          <p:cNvSpPr/>
          <p:nvPr/>
        </p:nvSpPr>
        <p:spPr>
          <a:xfrm>
            <a:off x="1701815" y="632849"/>
            <a:ext cx="5894303"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pPr algn="ctr"/>
            <a:r>
              <a:rPr lang="en-US" sz="8000" dirty="0"/>
              <a:t>Thank You</a:t>
            </a:r>
            <a:endParaRPr sz="8000" dirty="0"/>
          </a:p>
        </p:txBody>
      </p:sp>
      <p:sp>
        <p:nvSpPr>
          <p:cNvPr id="25" name="Shape">
            <a:extLst>
              <a:ext uri="{FF2B5EF4-FFF2-40B4-BE49-F238E27FC236}">
                <a16:creationId xmlns:a16="http://schemas.microsoft.com/office/drawing/2014/main" id="{6AE08029-E7BB-4E17-8AF8-8D12799670B4}"/>
              </a:ext>
            </a:extLst>
          </p:cNvPr>
          <p:cNvSpPr/>
          <p:nvPr/>
        </p:nvSpPr>
        <p:spPr>
          <a:xfrm>
            <a:off x="4107354" y="2750486"/>
            <a:ext cx="1083223" cy="1048347"/>
          </a:xfrm>
          <a:custGeom>
            <a:avLst/>
            <a:gdLst/>
            <a:ahLst/>
            <a:cxnLst>
              <a:cxn ang="0">
                <a:pos x="wd2" y="hd2"/>
              </a:cxn>
              <a:cxn ang="5400000">
                <a:pos x="wd2" y="hd2"/>
              </a:cxn>
              <a:cxn ang="10800000">
                <a:pos x="wd2" y="hd2"/>
              </a:cxn>
              <a:cxn ang="16200000">
                <a:pos x="wd2" y="hd2"/>
              </a:cxn>
            </a:cxnLst>
            <a:rect l="0" t="0" r="r" b="b"/>
            <a:pathLst>
              <a:path w="21600" h="21202" extrusionOk="0">
                <a:moveTo>
                  <a:pt x="10847" y="25"/>
                </a:moveTo>
                <a:cubicBezTo>
                  <a:pt x="4555" y="25"/>
                  <a:pt x="0" y="4579"/>
                  <a:pt x="0" y="10825"/>
                </a:cubicBezTo>
                <a:cubicBezTo>
                  <a:pt x="0" y="16647"/>
                  <a:pt x="4977" y="21202"/>
                  <a:pt x="10847" y="21202"/>
                </a:cubicBezTo>
                <a:cubicBezTo>
                  <a:pt x="17045" y="21202"/>
                  <a:pt x="21600" y="16225"/>
                  <a:pt x="21600" y="10402"/>
                </a:cubicBezTo>
                <a:cubicBezTo>
                  <a:pt x="21600" y="4579"/>
                  <a:pt x="16623" y="-398"/>
                  <a:pt x="10847" y="25"/>
                </a:cubicBezTo>
                <a:close/>
                <a:moveTo>
                  <a:pt x="10847" y="17070"/>
                </a:moveTo>
                <a:cubicBezTo>
                  <a:pt x="10377" y="17070"/>
                  <a:pt x="10377" y="17070"/>
                  <a:pt x="10377" y="17070"/>
                </a:cubicBezTo>
                <a:cubicBezTo>
                  <a:pt x="9579" y="17070"/>
                  <a:pt x="9157" y="16225"/>
                  <a:pt x="9157" y="15379"/>
                </a:cubicBezTo>
                <a:cubicBezTo>
                  <a:pt x="9157" y="14581"/>
                  <a:pt x="9579" y="13736"/>
                  <a:pt x="10847" y="13736"/>
                </a:cubicBezTo>
                <a:cubicBezTo>
                  <a:pt x="11645" y="14159"/>
                  <a:pt x="12068" y="14581"/>
                  <a:pt x="12068" y="15379"/>
                </a:cubicBezTo>
                <a:cubicBezTo>
                  <a:pt x="12068" y="16647"/>
                  <a:pt x="11645" y="17070"/>
                  <a:pt x="10847" y="17070"/>
                </a:cubicBezTo>
                <a:close/>
                <a:moveTo>
                  <a:pt x="14557" y="9604"/>
                </a:moveTo>
                <a:cubicBezTo>
                  <a:pt x="14134" y="9604"/>
                  <a:pt x="13758" y="9979"/>
                  <a:pt x="13336" y="10402"/>
                </a:cubicBezTo>
                <a:cubicBezTo>
                  <a:pt x="12490" y="11247"/>
                  <a:pt x="12490" y="11247"/>
                  <a:pt x="12490" y="11247"/>
                </a:cubicBezTo>
                <a:cubicBezTo>
                  <a:pt x="12068" y="11247"/>
                  <a:pt x="12068" y="11670"/>
                  <a:pt x="12068" y="11670"/>
                </a:cubicBezTo>
                <a:cubicBezTo>
                  <a:pt x="11645" y="12092"/>
                  <a:pt x="11645" y="12092"/>
                  <a:pt x="11645" y="12468"/>
                </a:cubicBezTo>
                <a:cubicBezTo>
                  <a:pt x="9157" y="12468"/>
                  <a:pt x="9157" y="12468"/>
                  <a:pt x="9157" y="12468"/>
                </a:cubicBezTo>
                <a:cubicBezTo>
                  <a:pt x="9157" y="11670"/>
                  <a:pt x="9157" y="11247"/>
                  <a:pt x="9579" y="10402"/>
                </a:cubicBezTo>
                <a:cubicBezTo>
                  <a:pt x="10377" y="9979"/>
                  <a:pt x="11645" y="9181"/>
                  <a:pt x="11645" y="9181"/>
                </a:cubicBezTo>
                <a:lnTo>
                  <a:pt x="12068" y="8759"/>
                </a:lnTo>
                <a:cubicBezTo>
                  <a:pt x="12068" y="8289"/>
                  <a:pt x="12490" y="7866"/>
                  <a:pt x="12490" y="7866"/>
                </a:cubicBezTo>
                <a:cubicBezTo>
                  <a:pt x="12490" y="7491"/>
                  <a:pt x="12068" y="7115"/>
                  <a:pt x="12068" y="6645"/>
                </a:cubicBezTo>
                <a:cubicBezTo>
                  <a:pt x="11645" y="6223"/>
                  <a:pt x="11270" y="6223"/>
                  <a:pt x="10847" y="6223"/>
                </a:cubicBezTo>
                <a:cubicBezTo>
                  <a:pt x="10377" y="6223"/>
                  <a:pt x="10002" y="6223"/>
                  <a:pt x="9579" y="6645"/>
                </a:cubicBezTo>
                <a:cubicBezTo>
                  <a:pt x="9157" y="7115"/>
                  <a:pt x="9157" y="7491"/>
                  <a:pt x="9157" y="7866"/>
                </a:cubicBezTo>
                <a:cubicBezTo>
                  <a:pt x="9157" y="8289"/>
                  <a:pt x="9157" y="8289"/>
                  <a:pt x="9157" y="8289"/>
                </a:cubicBezTo>
                <a:cubicBezTo>
                  <a:pt x="6668" y="8289"/>
                  <a:pt x="6668" y="8289"/>
                  <a:pt x="6668" y="8289"/>
                </a:cubicBezTo>
                <a:cubicBezTo>
                  <a:pt x="6668" y="7866"/>
                  <a:pt x="6668" y="7866"/>
                  <a:pt x="6668" y="7866"/>
                </a:cubicBezTo>
                <a:cubicBezTo>
                  <a:pt x="6668" y="6223"/>
                  <a:pt x="7043" y="5378"/>
                  <a:pt x="8311" y="4579"/>
                </a:cubicBezTo>
                <a:cubicBezTo>
                  <a:pt x="8734" y="4157"/>
                  <a:pt x="9579" y="4157"/>
                  <a:pt x="10847" y="4157"/>
                </a:cubicBezTo>
                <a:cubicBezTo>
                  <a:pt x="12068" y="4157"/>
                  <a:pt x="12913" y="4157"/>
                  <a:pt x="13758" y="5002"/>
                </a:cubicBezTo>
                <a:cubicBezTo>
                  <a:pt x="14557" y="5378"/>
                  <a:pt x="14979" y="6223"/>
                  <a:pt x="14979" y="7491"/>
                </a:cubicBezTo>
                <a:cubicBezTo>
                  <a:pt x="14979" y="8289"/>
                  <a:pt x="14979" y="8759"/>
                  <a:pt x="14557" y="9604"/>
                </a:cubicBezTo>
                <a:close/>
              </a:path>
            </a:pathLst>
          </a:custGeom>
          <a:solidFill>
            <a:schemeClr val="bg1"/>
          </a:solidFill>
          <a:ln w="12700">
            <a:miter lim="400000"/>
          </a:ln>
        </p:spPr>
        <p:txBody>
          <a:bodyPr lIns="45719" rIns="45719" anchor="ctr"/>
          <a:lstStyle/>
          <a:p>
            <a:pPr>
              <a:lnSpc>
                <a:spcPct val="80000"/>
              </a:lnSpc>
              <a:defRPr sz="7000" spc="140">
                <a:solidFill>
                  <a:srgbClr val="FFFFFF"/>
                </a:solidFill>
              </a:defRPr>
            </a:pPr>
            <a:endParaRPr dirty="0"/>
          </a:p>
        </p:txBody>
      </p:sp>
      <p:sp>
        <p:nvSpPr>
          <p:cNvPr id="7" name="TextBox 6">
            <a:extLst>
              <a:ext uri="{FF2B5EF4-FFF2-40B4-BE49-F238E27FC236}">
                <a16:creationId xmlns:a16="http://schemas.microsoft.com/office/drawing/2014/main" id="{884C4669-BBE1-4C89-AED4-28E0CA54EBC4}"/>
              </a:ext>
            </a:extLst>
          </p:cNvPr>
          <p:cNvSpPr txBox="1"/>
          <p:nvPr/>
        </p:nvSpPr>
        <p:spPr>
          <a:xfrm>
            <a:off x="3147250" y="4252985"/>
            <a:ext cx="3277032" cy="769441"/>
          </a:xfrm>
          <a:prstGeom prst="rect">
            <a:avLst/>
          </a:prstGeom>
          <a:noFill/>
        </p:spPr>
        <p:txBody>
          <a:bodyPr wrap="square" rtlCol="0">
            <a:spAutoFit/>
          </a:bodyPr>
          <a:lstStyle/>
          <a:p>
            <a:r>
              <a:rPr lang="en-US" sz="4400" dirty="0">
                <a:solidFill>
                  <a:schemeClr val="bg1"/>
                </a:solidFill>
              </a:rPr>
              <a:t>QUESTIONS?</a:t>
            </a:r>
          </a:p>
        </p:txBody>
      </p:sp>
    </p:spTree>
    <p:extLst>
      <p:ext uri="{BB962C8B-B14F-4D97-AF65-F5344CB8AC3E}">
        <p14:creationId xmlns:p14="http://schemas.microsoft.com/office/powerpoint/2010/main" val="339921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70"/>
                                        </p:tgtEl>
                                        <p:attrNameLst>
                                          <p:attrName>style.visibility</p:attrName>
                                        </p:attrNameLst>
                                      </p:cBhvr>
                                      <p:to>
                                        <p:strVal val="visible"/>
                                      </p:to>
                                    </p:set>
                                    <p:animEffect transition="in" filter="fade">
                                      <p:cBhvr>
                                        <p:cTn id="7" dur="1000"/>
                                        <p:tgtEl>
                                          <p:spTgt spid="1770"/>
                                        </p:tgtEl>
                                      </p:cBhvr>
                                    </p:animEffect>
                                    <p:anim calcmode="lin" valueType="num">
                                      <p:cBhvr>
                                        <p:cTn id="8" dur="1000" fill="hold"/>
                                        <p:tgtEl>
                                          <p:spTgt spid="1770"/>
                                        </p:tgtEl>
                                        <p:attrNameLst>
                                          <p:attrName>ppt_x</p:attrName>
                                        </p:attrNameLst>
                                      </p:cBhvr>
                                      <p:tavLst>
                                        <p:tav tm="0">
                                          <p:val>
                                            <p:strVal val="#ppt_x"/>
                                          </p:val>
                                        </p:tav>
                                        <p:tav tm="100000">
                                          <p:val>
                                            <p:strVal val="#ppt_x"/>
                                          </p:val>
                                        </p:tav>
                                      </p:tavLst>
                                    </p:anim>
                                    <p:anim calcmode="lin" valueType="num">
                                      <p:cBhvr>
                                        <p:cTn id="9" dur="1000" fill="hold"/>
                                        <p:tgtEl>
                                          <p:spTgt spid="177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771"/>
                                        </p:tgtEl>
                                        <p:attrNameLst>
                                          <p:attrName>style.visibility</p:attrName>
                                        </p:attrNameLst>
                                      </p:cBhvr>
                                      <p:to>
                                        <p:strVal val="visible"/>
                                      </p:to>
                                    </p:set>
                                    <p:animEffect transition="in" filter="fade">
                                      <p:cBhvr>
                                        <p:cTn id="13" dur="1000"/>
                                        <p:tgtEl>
                                          <p:spTgt spid="1771"/>
                                        </p:tgtEl>
                                      </p:cBhvr>
                                    </p:animEffect>
                                    <p:anim calcmode="lin" valueType="num">
                                      <p:cBhvr>
                                        <p:cTn id="14" dur="1000" fill="hold"/>
                                        <p:tgtEl>
                                          <p:spTgt spid="1771"/>
                                        </p:tgtEl>
                                        <p:attrNameLst>
                                          <p:attrName>ppt_x</p:attrName>
                                        </p:attrNameLst>
                                      </p:cBhvr>
                                      <p:tavLst>
                                        <p:tav tm="0">
                                          <p:val>
                                            <p:strVal val="#ppt_x"/>
                                          </p:val>
                                        </p:tav>
                                        <p:tav tm="100000">
                                          <p:val>
                                            <p:strVal val="#ppt_x"/>
                                          </p:val>
                                        </p:tav>
                                      </p:tavLst>
                                    </p:anim>
                                    <p:anim calcmode="lin" valueType="num">
                                      <p:cBhvr>
                                        <p:cTn id="15" dur="1000" fill="hold"/>
                                        <p:tgtEl>
                                          <p:spTgt spid="177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772"/>
                                        </p:tgtEl>
                                        <p:attrNameLst>
                                          <p:attrName>style.visibility</p:attrName>
                                        </p:attrNameLst>
                                      </p:cBhvr>
                                      <p:to>
                                        <p:strVal val="visible"/>
                                      </p:to>
                                    </p:set>
                                    <p:animEffect transition="in" filter="fade">
                                      <p:cBhvr>
                                        <p:cTn id="19" dur="1000"/>
                                        <p:tgtEl>
                                          <p:spTgt spid="1772"/>
                                        </p:tgtEl>
                                      </p:cBhvr>
                                    </p:animEffect>
                                    <p:anim calcmode="lin" valueType="num">
                                      <p:cBhvr>
                                        <p:cTn id="20" dur="1000" fill="hold"/>
                                        <p:tgtEl>
                                          <p:spTgt spid="1772"/>
                                        </p:tgtEl>
                                        <p:attrNameLst>
                                          <p:attrName>ppt_x</p:attrName>
                                        </p:attrNameLst>
                                      </p:cBhvr>
                                      <p:tavLst>
                                        <p:tav tm="0">
                                          <p:val>
                                            <p:strVal val="#ppt_x"/>
                                          </p:val>
                                        </p:tav>
                                        <p:tav tm="100000">
                                          <p:val>
                                            <p:strVal val="#ppt_x"/>
                                          </p:val>
                                        </p:tav>
                                      </p:tavLst>
                                    </p:anim>
                                    <p:anim calcmode="lin" valueType="num">
                                      <p:cBhvr>
                                        <p:cTn id="21" dur="1000" fill="hold"/>
                                        <p:tgtEl>
                                          <p:spTgt spid="177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73"/>
                                        </p:tgtEl>
                                        <p:attrNameLst>
                                          <p:attrName>style.visibility</p:attrName>
                                        </p:attrNameLst>
                                      </p:cBhvr>
                                      <p:to>
                                        <p:strVal val="visible"/>
                                      </p:to>
                                    </p:set>
                                    <p:animEffect transition="in" filter="fade">
                                      <p:cBhvr>
                                        <p:cTn id="25" dur="1000"/>
                                        <p:tgtEl>
                                          <p:spTgt spid="1773"/>
                                        </p:tgtEl>
                                      </p:cBhvr>
                                    </p:animEffect>
                                    <p:anim calcmode="lin" valueType="num">
                                      <p:cBhvr>
                                        <p:cTn id="26" dur="1000" fill="hold"/>
                                        <p:tgtEl>
                                          <p:spTgt spid="1773"/>
                                        </p:tgtEl>
                                        <p:attrNameLst>
                                          <p:attrName>ppt_x</p:attrName>
                                        </p:attrNameLst>
                                      </p:cBhvr>
                                      <p:tavLst>
                                        <p:tav tm="0">
                                          <p:val>
                                            <p:strVal val="#ppt_x"/>
                                          </p:val>
                                        </p:tav>
                                        <p:tav tm="100000">
                                          <p:val>
                                            <p:strVal val="#ppt_x"/>
                                          </p:val>
                                        </p:tav>
                                      </p:tavLst>
                                    </p:anim>
                                    <p:anim calcmode="lin" valueType="num">
                                      <p:cBhvr>
                                        <p:cTn id="27" dur="1000" fill="hold"/>
                                        <p:tgtEl>
                                          <p:spTgt spid="177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0" grpId="0" animBg="1"/>
      <p:bldP spid="1771" grpId="0" animBg="1"/>
      <p:bldP spid="1772" grpId="0" animBg="1"/>
      <p:bldP spid="1773" grpId="0" animBg="1"/>
      <p:bldP spid="24" grpId="0" animBg="1"/>
      <p:bldP spid="25"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03673" y="317500"/>
            <a:ext cx="11557001" cy="6223000"/>
          </a:xfrm>
          <a:prstGeom prst="rect">
            <a:avLst/>
          </a:prstGeom>
          <a:solidFill>
            <a:srgbClr val="012921"/>
          </a:solidFill>
          <a:ln w="12700" cap="flat">
            <a:noFill/>
            <a:miter lim="400000"/>
          </a:ln>
          <a:effectLst>
            <a:innerShdw blurRad="7620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Helvetica Light"/>
              <a:ea typeface="Helvetica Light"/>
              <a:cs typeface="Helvetica Light"/>
              <a:sym typeface="Helvetica Light"/>
            </a:endParaRPr>
          </a:p>
        </p:txBody>
      </p:sp>
      <p:sp>
        <p:nvSpPr>
          <p:cNvPr id="15" name="Rectangle 14">
            <a:extLst>
              <a:ext uri="{FF2B5EF4-FFF2-40B4-BE49-F238E27FC236}">
                <a16:creationId xmlns:a16="http://schemas.microsoft.com/office/drawing/2014/main" id="{2A75D504-7397-4984-8B4F-83B7054FE9FC}"/>
              </a:ext>
            </a:extLst>
          </p:cNvPr>
          <p:cNvSpPr/>
          <p:nvPr/>
        </p:nvSpPr>
        <p:spPr>
          <a:xfrm>
            <a:off x="8320090" y="317500"/>
            <a:ext cx="3592824" cy="6223000"/>
          </a:xfrm>
          <a:prstGeom prst="rect">
            <a:avLst/>
          </a:prstGeom>
          <a:solidFill>
            <a:srgbClr val="D7CECF"/>
          </a:solidFill>
          <a:ln w="12700">
            <a:miter lim="400000"/>
          </a:ln>
          <a:effectLst>
            <a:outerShdw blurRad="1270000" dist="635000" dir="8100000" rotWithShape="0">
              <a:srgbClr val="000000">
                <a:alpha val="25000"/>
              </a:srgbClr>
            </a:outerShdw>
          </a:effectLst>
        </p:spPr>
        <p:txBody>
          <a:bodyPr lIns="25400" tIns="25400" rIns="25400" bIns="25400" anchor="ctr">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solidFill>
                <a:srgbClr val="A5A5A5"/>
              </a:solidFill>
              <a:effectLst/>
              <a:uLnTx/>
              <a:uFillTx/>
              <a:latin typeface="Helvetica Light"/>
              <a:ea typeface="+mn-ea"/>
              <a:cs typeface="+mn-cs"/>
            </a:endParaRPr>
          </a:p>
        </p:txBody>
      </p:sp>
      <p:sp>
        <p:nvSpPr>
          <p:cNvPr id="5" name="Rectangle 4">
            <a:extLst>
              <a:ext uri="{FF2B5EF4-FFF2-40B4-BE49-F238E27FC236}">
                <a16:creationId xmlns:a16="http://schemas.microsoft.com/office/drawing/2014/main" id="{1696AEB5-8667-40DD-B41C-13961EAEF9B4}"/>
              </a:ext>
            </a:extLst>
          </p:cNvPr>
          <p:cNvSpPr/>
          <p:nvPr/>
        </p:nvSpPr>
        <p:spPr>
          <a:xfrm>
            <a:off x="8320090" y="317501"/>
            <a:ext cx="103933" cy="6223000"/>
          </a:xfrm>
          <a:prstGeom prst="rect">
            <a:avLst/>
          </a:prstGeom>
          <a:solidFill>
            <a:srgbClr val="012E21"/>
          </a:solidFill>
          <a:ln w="12700">
            <a:miter lim="400000"/>
          </a:ln>
          <a:effectLst>
            <a:outerShdw blurRad="1270000" dist="635000" dir="8100000" rotWithShape="0">
              <a:srgbClr val="000000">
                <a:alpha val="25000"/>
              </a:srgbClr>
            </a:outerShdw>
          </a:effectLst>
        </p:spPr>
        <p:txBody>
          <a:bodyPr lIns="25400" tIns="25400" rIns="25400" bIns="25400" anchor="ctr">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solidFill>
                <a:srgbClr val="A5A5A5"/>
              </a:solidFill>
              <a:effectLst/>
              <a:uLnTx/>
              <a:uFillTx/>
              <a:latin typeface="Helvetica Light"/>
              <a:ea typeface="+mn-ea"/>
              <a:cs typeface="+mn-cs"/>
            </a:endParaRPr>
          </a:p>
        </p:txBody>
      </p:sp>
      <p:sp>
        <p:nvSpPr>
          <p:cNvPr id="2327" name="mass productions"/>
          <p:cNvSpPr/>
          <p:nvPr/>
        </p:nvSpPr>
        <p:spPr>
          <a:xfrm>
            <a:off x="3270479" y="3054285"/>
            <a:ext cx="3845188" cy="66684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p>
            <a:r>
              <a:rPr lang="en-US" sz="4000" dirty="0">
                <a:solidFill>
                  <a:schemeClr val="bg1"/>
                </a:solidFill>
                <a:latin typeface="Times New Roman" panose="02020603050405020304" pitchFamily="18" charset="0"/>
                <a:cs typeface="Times New Roman" panose="02020603050405020304" pitchFamily="18" charset="0"/>
              </a:rPr>
              <a:t>Introduction</a:t>
            </a:r>
          </a:p>
        </p:txBody>
      </p:sp>
      <p:sp>
        <p:nvSpPr>
          <p:cNvPr id="2331" name="Square"/>
          <p:cNvSpPr/>
          <p:nvPr/>
        </p:nvSpPr>
        <p:spPr>
          <a:xfrm>
            <a:off x="3924275" y="962100"/>
            <a:ext cx="892127" cy="892127"/>
          </a:xfrm>
          <a:prstGeom prst="rect">
            <a:avLst/>
          </a:prstGeom>
          <a:ln w="190500">
            <a:solidFill>
              <a:srgbClr val="A6AAA9">
                <a:alpha val="50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2332" name="Shape"/>
          <p:cNvSpPr/>
          <p:nvPr/>
        </p:nvSpPr>
        <p:spPr>
          <a:xfrm>
            <a:off x="4495407" y="639847"/>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chemeClr val="bg1"/>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2" name="Shape">
            <a:extLst>
              <a:ext uri="{FF2B5EF4-FFF2-40B4-BE49-F238E27FC236}">
                <a16:creationId xmlns:a16="http://schemas.microsoft.com/office/drawing/2014/main" id="{65063BBB-D94F-3D75-5D27-2CE25C4CA765}"/>
              </a:ext>
            </a:extLst>
          </p:cNvPr>
          <p:cNvSpPr/>
          <p:nvPr/>
        </p:nvSpPr>
        <p:spPr>
          <a:xfrm>
            <a:off x="722512" y="1002344"/>
            <a:ext cx="2395728" cy="4853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0151" y="21600"/>
                </a:lnTo>
                <a:lnTo>
                  <a:pt x="10151" y="4110"/>
                </a:lnTo>
                <a:lnTo>
                  <a:pt x="0" y="4110"/>
                </a:lnTo>
                <a:cubicBezTo>
                  <a:pt x="0" y="4110"/>
                  <a:pt x="0" y="0"/>
                  <a:pt x="0" y="0"/>
                </a:cubicBezTo>
                <a:close/>
              </a:path>
            </a:pathLst>
          </a:custGeom>
          <a:solidFill>
            <a:srgbClr val="FFFFFF">
              <a:alpha val="50000"/>
            </a:srgbClr>
          </a:solidFill>
          <a:ln w="12700">
            <a:miter lim="400000"/>
          </a:ln>
        </p:spPr>
        <p:txBody>
          <a:bodyPr lIns="19050" tIns="19050" rIns="19050" bIns="1905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161044613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27"/>
                                        </p:tgtEl>
                                        <p:attrNameLst>
                                          <p:attrName>style.visibility</p:attrName>
                                        </p:attrNameLst>
                                      </p:cBhvr>
                                      <p:to>
                                        <p:strVal val="visible"/>
                                      </p:to>
                                    </p:set>
                                    <p:animEffect transition="in" filter="fade">
                                      <p:cBhvr>
                                        <p:cTn id="7" dur="1000"/>
                                        <p:tgtEl>
                                          <p:spTgt spid="2327"/>
                                        </p:tgtEl>
                                      </p:cBhvr>
                                    </p:animEffect>
                                    <p:anim calcmode="lin" valueType="num">
                                      <p:cBhvr>
                                        <p:cTn id="8" dur="1000" fill="hold"/>
                                        <p:tgtEl>
                                          <p:spTgt spid="2327"/>
                                        </p:tgtEl>
                                        <p:attrNameLst>
                                          <p:attrName>ppt_x</p:attrName>
                                        </p:attrNameLst>
                                      </p:cBhvr>
                                      <p:tavLst>
                                        <p:tav tm="0">
                                          <p:val>
                                            <p:strVal val="#ppt_x"/>
                                          </p:val>
                                        </p:tav>
                                        <p:tav tm="100000">
                                          <p:val>
                                            <p:strVal val="#ppt_x"/>
                                          </p:val>
                                        </p:tav>
                                      </p:tavLst>
                                    </p:anim>
                                    <p:anim calcmode="lin" valueType="num">
                                      <p:cBhvr>
                                        <p:cTn id="9" dur="1000" fill="hold"/>
                                        <p:tgtEl>
                                          <p:spTgt spid="23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7" name="Insert Picture Here.png"/>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11124" b="7858"/>
          <a:stretch/>
        </p:blipFill>
        <p:spPr>
          <a:xfrm>
            <a:off x="335115" y="345469"/>
            <a:ext cx="11539381" cy="6342341"/>
          </a:xfrm>
          <a:prstGeom prst="rect">
            <a:avLst/>
          </a:prstGeom>
        </p:spPr>
      </p:pic>
      <p:sp>
        <p:nvSpPr>
          <p:cNvPr id="2279" name="Shape"/>
          <p:cNvSpPr/>
          <p:nvPr/>
        </p:nvSpPr>
        <p:spPr>
          <a:xfrm>
            <a:off x="317504" y="317734"/>
            <a:ext cx="8109808" cy="6342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674"/>
                </a:lnTo>
                <a:lnTo>
                  <a:pt x="6431" y="2674"/>
                </a:lnTo>
                <a:lnTo>
                  <a:pt x="6431" y="18995"/>
                </a:lnTo>
                <a:lnTo>
                  <a:pt x="3022" y="18995"/>
                </a:lnTo>
                <a:lnTo>
                  <a:pt x="3022" y="5780"/>
                </a:lnTo>
                <a:lnTo>
                  <a:pt x="0" y="5780"/>
                </a:lnTo>
                <a:lnTo>
                  <a:pt x="0" y="21600"/>
                </a:lnTo>
                <a:lnTo>
                  <a:pt x="21600" y="21600"/>
                </a:lnTo>
                <a:lnTo>
                  <a:pt x="21600" y="0"/>
                </a:lnTo>
                <a:lnTo>
                  <a:pt x="0" y="0"/>
                </a:lnTo>
                <a:close/>
              </a:path>
            </a:pathLst>
          </a:custGeom>
          <a:solidFill>
            <a:srgbClr val="012921">
              <a:alpha val="80000"/>
            </a:srgbClr>
          </a:solidFill>
          <a:ln w="12700">
            <a:miter lim="400000"/>
          </a:ln>
          <a:effectLst>
            <a:outerShdw blurRad="1270000" dist="635000" dir="3600000" rotWithShape="0">
              <a:srgbClr val="000000">
                <a:alpha val="25000"/>
              </a:srgbClr>
            </a:outerShdw>
          </a:effectLst>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2280" name="Sed ut perspiciatis unde omnis iste natus error sit volup lor sit tatem accusantium doloremque. Sed ut perspiciatis unde omnis iste natus error sit volup lor sit tatem. Sed ut perspiciatis unde omnis iste natus error sit volup lor."/>
          <p:cNvSpPr/>
          <p:nvPr/>
        </p:nvSpPr>
        <p:spPr>
          <a:xfrm>
            <a:off x="2966708" y="1243665"/>
            <a:ext cx="5224735" cy="4439036"/>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t">
            <a:spAutoFit/>
          </a:bodyPr>
          <a:lstStyle/>
          <a:p>
            <a:pPr marL="285750" indent="-285750" algn="justLow">
              <a:lnSpc>
                <a:spcPct val="150000"/>
              </a:lnSpc>
              <a:buFont typeface="Wingdings" panose="05000000000000000000" pitchFamily="2" charset="2"/>
              <a:buChar char="q"/>
              <a:defRPr sz="2500" cap="none" spc="75">
                <a:solidFill>
                  <a:srgbClr val="FFFFFF"/>
                </a:solidFill>
                <a:latin typeface="Raleway Light"/>
                <a:ea typeface="Raleway Light"/>
                <a:cs typeface="Raleway Light"/>
                <a:sym typeface="Raleway Light"/>
              </a:defRPr>
            </a:pPr>
            <a:r>
              <a:rPr lang="en-US" sz="1600" spc="80" dirty="0">
                <a:latin typeface="Times New Roman" panose="02020603050405020304" pitchFamily="18" charset="0"/>
                <a:cs typeface="Times New Roman" panose="02020603050405020304" pitchFamily="18" charset="0"/>
              </a:rPr>
              <a:t>Writing skills evaluation </a:t>
            </a:r>
          </a:p>
          <a:p>
            <a:pPr algn="justLow">
              <a:lnSpc>
                <a:spcPct val="150000"/>
              </a:lnSpc>
              <a:defRPr sz="2500" cap="none" spc="75">
                <a:solidFill>
                  <a:srgbClr val="FFFFFF"/>
                </a:solidFill>
                <a:latin typeface="Raleway Light"/>
                <a:ea typeface="Raleway Light"/>
                <a:cs typeface="Raleway Light"/>
                <a:sym typeface="Raleway Light"/>
              </a:defRPr>
            </a:pPr>
            <a:endParaRPr lang="en-US" sz="1600" spc="80" dirty="0">
              <a:latin typeface="Times New Roman" panose="02020603050405020304" pitchFamily="18" charset="0"/>
              <a:cs typeface="Times New Roman" panose="02020603050405020304" pitchFamily="18" charset="0"/>
            </a:endParaRPr>
          </a:p>
          <a:p>
            <a:pPr marL="285750" indent="-285750" algn="justLow">
              <a:lnSpc>
                <a:spcPct val="150000"/>
              </a:lnSpc>
              <a:buFont typeface="Wingdings" panose="05000000000000000000" pitchFamily="2" charset="2"/>
              <a:buChar char="q"/>
              <a:defRPr sz="2500" cap="none" spc="75">
                <a:solidFill>
                  <a:srgbClr val="FFFFFF"/>
                </a:solidFill>
                <a:latin typeface="Raleway Light"/>
                <a:ea typeface="Raleway Light"/>
                <a:cs typeface="Raleway Light"/>
                <a:sym typeface="Raleway Light"/>
              </a:defRPr>
            </a:pPr>
            <a:r>
              <a:rPr lang="en-US" sz="1600" spc="80" dirty="0">
                <a:latin typeface="Times New Roman" panose="02020603050405020304" pitchFamily="18" charset="0"/>
                <a:cs typeface="Times New Roman" panose="02020603050405020304" pitchFamily="18" charset="0"/>
              </a:rPr>
              <a:t>Traditional writing evaluation</a:t>
            </a:r>
          </a:p>
          <a:p>
            <a:pPr algn="justLow">
              <a:lnSpc>
                <a:spcPct val="150000"/>
              </a:lnSpc>
              <a:defRPr sz="2500" cap="none" spc="75">
                <a:solidFill>
                  <a:srgbClr val="FFFFFF"/>
                </a:solidFill>
                <a:latin typeface="Raleway Light"/>
                <a:ea typeface="Raleway Light"/>
                <a:cs typeface="Raleway Light"/>
                <a:sym typeface="Raleway Light"/>
              </a:defRPr>
            </a:pPr>
            <a:endParaRPr lang="en-US" sz="1600" spc="80" dirty="0">
              <a:latin typeface="Times New Roman" panose="02020603050405020304" pitchFamily="18" charset="0"/>
              <a:cs typeface="Times New Roman" panose="02020603050405020304" pitchFamily="18" charset="0"/>
            </a:endParaRPr>
          </a:p>
          <a:p>
            <a:pPr marL="285750" indent="-285750" algn="justLow">
              <a:lnSpc>
                <a:spcPct val="150000"/>
              </a:lnSpc>
              <a:buFont typeface="Wingdings" panose="05000000000000000000" pitchFamily="2" charset="2"/>
              <a:buChar char="q"/>
              <a:defRPr sz="2500" cap="none" spc="75">
                <a:solidFill>
                  <a:srgbClr val="FFFFFF"/>
                </a:solidFill>
                <a:latin typeface="Raleway Light"/>
                <a:ea typeface="Raleway Light"/>
                <a:cs typeface="Raleway Light"/>
                <a:sym typeface="Raleway Light"/>
              </a:defRPr>
            </a:pPr>
            <a:r>
              <a:rPr lang="en-US" sz="1600" spc="80" dirty="0">
                <a:latin typeface="Times New Roman" panose="02020603050405020304" pitchFamily="18" charset="0"/>
                <a:cs typeface="Times New Roman" panose="02020603050405020304" pitchFamily="18" charset="0"/>
              </a:rPr>
              <a:t> NPL technology.</a:t>
            </a:r>
          </a:p>
          <a:p>
            <a:pPr algn="justLow">
              <a:lnSpc>
                <a:spcPct val="150000"/>
              </a:lnSpc>
              <a:defRPr sz="2500" cap="none" spc="75">
                <a:solidFill>
                  <a:srgbClr val="FFFFFF"/>
                </a:solidFill>
                <a:latin typeface="Raleway Light"/>
                <a:ea typeface="Raleway Light"/>
                <a:cs typeface="Raleway Light"/>
                <a:sym typeface="Raleway Light"/>
              </a:defRPr>
            </a:pPr>
            <a:endParaRPr lang="en-US" sz="1600" spc="80" dirty="0">
              <a:latin typeface="Times New Roman" panose="02020603050405020304" pitchFamily="18" charset="0"/>
              <a:cs typeface="Times New Roman" panose="02020603050405020304" pitchFamily="18" charset="0"/>
            </a:endParaRPr>
          </a:p>
          <a:p>
            <a:pPr marL="285750" indent="-285750" algn="justLow">
              <a:lnSpc>
                <a:spcPct val="150000"/>
              </a:lnSpc>
              <a:buFont typeface="Wingdings" panose="05000000000000000000" pitchFamily="2" charset="2"/>
              <a:buChar char="q"/>
              <a:defRPr sz="2500" cap="none" spc="75">
                <a:solidFill>
                  <a:srgbClr val="FFFFFF"/>
                </a:solidFill>
                <a:latin typeface="Raleway Light"/>
                <a:ea typeface="Raleway Light"/>
                <a:cs typeface="Raleway Light"/>
                <a:sym typeface="Raleway Light"/>
              </a:defRPr>
            </a:pPr>
            <a:r>
              <a:rPr lang="en-US" sz="1600" spc="80" dirty="0">
                <a:latin typeface="Times New Roman" panose="02020603050405020304" pitchFamily="18" charset="0"/>
                <a:cs typeface="Times New Roman" panose="02020603050405020304" pitchFamily="18" charset="0"/>
              </a:rPr>
              <a:t> natural language processing and deep learning.</a:t>
            </a:r>
          </a:p>
          <a:p>
            <a:pPr algn="justLow">
              <a:lnSpc>
                <a:spcPct val="150000"/>
              </a:lnSpc>
              <a:defRPr sz="2500" cap="none" spc="75">
                <a:solidFill>
                  <a:srgbClr val="FFFFFF"/>
                </a:solidFill>
                <a:latin typeface="Raleway Light"/>
                <a:ea typeface="Raleway Light"/>
                <a:cs typeface="Raleway Light"/>
                <a:sym typeface="Raleway Light"/>
              </a:defRPr>
            </a:pPr>
            <a:endParaRPr lang="en-US" sz="1600" spc="80" dirty="0">
              <a:latin typeface="Times New Roman" panose="02020603050405020304" pitchFamily="18" charset="0"/>
              <a:cs typeface="Times New Roman" panose="02020603050405020304" pitchFamily="18" charset="0"/>
            </a:endParaRPr>
          </a:p>
          <a:p>
            <a:pPr marL="285750" indent="-285750" algn="justLow">
              <a:lnSpc>
                <a:spcPct val="150000"/>
              </a:lnSpc>
              <a:buFont typeface="Wingdings" panose="05000000000000000000" pitchFamily="2" charset="2"/>
              <a:buChar char="q"/>
              <a:defRPr sz="2500" cap="none" spc="75">
                <a:solidFill>
                  <a:srgbClr val="FFFFFF"/>
                </a:solidFill>
                <a:latin typeface="Raleway Light"/>
                <a:ea typeface="Raleway Light"/>
                <a:cs typeface="Raleway Light"/>
                <a:sym typeface="Raleway Light"/>
              </a:defRPr>
            </a:pPr>
            <a:r>
              <a:rPr lang="en-US" sz="1600" spc="80" dirty="0">
                <a:latin typeface="Times New Roman" panose="02020603050405020304" pitchFamily="18" charset="0"/>
                <a:cs typeface="Times New Roman" panose="02020603050405020304" pitchFamily="18" charset="0"/>
              </a:rPr>
              <a:t>Numerous studies for the English language.</a:t>
            </a:r>
          </a:p>
          <a:p>
            <a:pPr algn="justLow">
              <a:lnSpc>
                <a:spcPct val="150000"/>
              </a:lnSpc>
              <a:defRPr sz="2500" cap="none" spc="75">
                <a:solidFill>
                  <a:srgbClr val="FFFFFF"/>
                </a:solidFill>
                <a:latin typeface="Raleway Light"/>
                <a:ea typeface="Raleway Light"/>
                <a:cs typeface="Raleway Light"/>
                <a:sym typeface="Raleway Light"/>
              </a:defRPr>
            </a:pPr>
            <a:endParaRPr lang="en-US" sz="1600" spc="80" dirty="0">
              <a:latin typeface="Times New Roman" panose="02020603050405020304" pitchFamily="18" charset="0"/>
              <a:cs typeface="Times New Roman" panose="02020603050405020304" pitchFamily="18" charset="0"/>
            </a:endParaRPr>
          </a:p>
          <a:p>
            <a:pPr marL="285750" indent="-285750" algn="justLow">
              <a:lnSpc>
                <a:spcPct val="150000"/>
              </a:lnSpc>
              <a:buFont typeface="Wingdings" panose="05000000000000000000" pitchFamily="2" charset="2"/>
              <a:buChar char="q"/>
              <a:defRPr sz="2500" cap="none" spc="75">
                <a:solidFill>
                  <a:srgbClr val="FFFFFF"/>
                </a:solidFill>
                <a:latin typeface="Raleway Light"/>
                <a:ea typeface="Raleway Light"/>
                <a:cs typeface="Raleway Light"/>
                <a:sym typeface="Raleway Light"/>
              </a:defRPr>
            </a:pPr>
            <a:r>
              <a:rPr lang="en-US" sz="1600" spc="80" dirty="0">
                <a:latin typeface="Times New Roman" panose="02020603050405020304" pitchFamily="18" charset="0"/>
                <a:cs typeface="Times New Roman" panose="02020603050405020304" pitchFamily="18" charset="0"/>
              </a:rPr>
              <a:t> Arabic AES systems are restricted to short-answer .  machine learning .</a:t>
            </a:r>
          </a:p>
        </p:txBody>
      </p:sp>
      <p:sp>
        <p:nvSpPr>
          <p:cNvPr id="2289" name="gathering all the ideas"/>
          <p:cNvSpPr/>
          <p:nvPr/>
        </p:nvSpPr>
        <p:spPr>
          <a:xfrm>
            <a:off x="535709" y="573663"/>
            <a:ext cx="6715103" cy="54373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b">
            <a:spAutoFit/>
          </a:bodyPr>
          <a:lstStyle>
            <a:lvl1pPr>
              <a:defRPr>
                <a:solidFill>
                  <a:srgbClr val="FFFFFF"/>
                </a:solidFill>
              </a:defRPr>
            </a:lvl1pPr>
          </a:lstStyle>
          <a:p>
            <a:pPr algn="ctr"/>
            <a:r>
              <a:rPr lang="en-US" sz="3200" dirty="0">
                <a:latin typeface="Times New Roman" panose="02020603050405020304" pitchFamily="18" charset="0"/>
                <a:cs typeface="Times New Roman" panose="02020603050405020304" pitchFamily="18" charset="0"/>
              </a:rPr>
              <a:t>Motivation and Overview</a:t>
            </a:r>
            <a:endParaRPr sz="3200" dirty="0">
              <a:latin typeface="Times New Roman" panose="02020603050405020304" pitchFamily="18" charset="0"/>
              <a:cs typeface="Times New Roman" panose="02020603050405020304" pitchFamily="18" charset="0"/>
            </a:endParaRPr>
          </a:p>
        </p:txBody>
      </p:sp>
      <p:sp>
        <p:nvSpPr>
          <p:cNvPr id="2290" name="Shape"/>
          <p:cNvSpPr/>
          <p:nvPr/>
        </p:nvSpPr>
        <p:spPr>
          <a:xfrm>
            <a:off x="335115" y="1092830"/>
            <a:ext cx="2395728" cy="4853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0151" y="21600"/>
                </a:lnTo>
                <a:lnTo>
                  <a:pt x="10151" y="4110"/>
                </a:lnTo>
                <a:lnTo>
                  <a:pt x="0" y="4110"/>
                </a:lnTo>
                <a:cubicBezTo>
                  <a:pt x="0" y="4110"/>
                  <a:pt x="0" y="0"/>
                  <a:pt x="0" y="0"/>
                </a:cubicBezTo>
                <a:close/>
              </a:path>
            </a:pathLst>
          </a:custGeom>
          <a:solidFill>
            <a:srgbClr val="FFFFFF">
              <a:alpha val="50000"/>
            </a:srgbClr>
          </a:solidFill>
          <a:ln w="12700">
            <a:miter lim="400000"/>
          </a:ln>
        </p:spPr>
        <p:txBody>
          <a:bodyPr lIns="19050" tIns="19050" rIns="19050" bIns="1905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p>
        </p:txBody>
      </p:sp>
      <p:sp>
        <p:nvSpPr>
          <p:cNvPr id="9" name="Rectangle 8">
            <a:extLst>
              <a:ext uri="{FF2B5EF4-FFF2-40B4-BE49-F238E27FC236}">
                <a16:creationId xmlns:a16="http://schemas.microsoft.com/office/drawing/2014/main" id="{903E9958-E7AD-4C9E-AFA9-9AD61081B5B1}"/>
              </a:ext>
            </a:extLst>
          </p:cNvPr>
          <p:cNvSpPr/>
          <p:nvPr/>
        </p:nvSpPr>
        <p:spPr>
          <a:xfrm>
            <a:off x="11353800" y="317734"/>
            <a:ext cx="520696" cy="300104"/>
          </a:xfrm>
          <a:prstGeom prst="rect">
            <a:avLst/>
          </a:prstGeom>
          <a:solidFill>
            <a:schemeClr val="tx1">
              <a:lumMod val="65000"/>
              <a:lumOff val="35000"/>
            </a:schemeClr>
          </a:soli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89"/>
                                        </p:tgtEl>
                                        <p:attrNameLst>
                                          <p:attrName>style.visibility</p:attrName>
                                        </p:attrNameLst>
                                      </p:cBhvr>
                                      <p:to>
                                        <p:strVal val="visible"/>
                                      </p:to>
                                    </p:set>
                                    <p:animEffect transition="in" filter="fade">
                                      <p:cBhvr>
                                        <p:cTn id="7" dur="1000"/>
                                        <p:tgtEl>
                                          <p:spTgt spid="2289"/>
                                        </p:tgtEl>
                                      </p:cBhvr>
                                    </p:animEffect>
                                    <p:anim calcmode="lin" valueType="num">
                                      <p:cBhvr>
                                        <p:cTn id="8" dur="1000" fill="hold"/>
                                        <p:tgtEl>
                                          <p:spTgt spid="2289"/>
                                        </p:tgtEl>
                                        <p:attrNameLst>
                                          <p:attrName>ppt_x</p:attrName>
                                        </p:attrNameLst>
                                      </p:cBhvr>
                                      <p:tavLst>
                                        <p:tav tm="0">
                                          <p:val>
                                            <p:strVal val="#ppt_x"/>
                                          </p:val>
                                        </p:tav>
                                        <p:tav tm="100000">
                                          <p:val>
                                            <p:strVal val="#ppt_x"/>
                                          </p:val>
                                        </p:tav>
                                      </p:tavLst>
                                    </p:anim>
                                    <p:anim calcmode="lin" valueType="num">
                                      <p:cBhvr>
                                        <p:cTn id="9" dur="1000" fill="hold"/>
                                        <p:tgtEl>
                                          <p:spTgt spid="22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280"/>
                                        </p:tgtEl>
                                        <p:attrNameLst>
                                          <p:attrName>style.visibility</p:attrName>
                                        </p:attrNameLst>
                                      </p:cBhvr>
                                      <p:to>
                                        <p:strVal val="visible"/>
                                      </p:to>
                                    </p:set>
                                    <p:animEffect transition="in" filter="wipe(down)">
                                      <p:cBhvr>
                                        <p:cTn id="13" dur="1500"/>
                                        <p:tgtEl>
                                          <p:spTgt spid="2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0" grpId="0" animBg="1"/>
      <p:bldP spid="22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43476" y="488239"/>
            <a:ext cx="11505047" cy="6232503"/>
          </a:xfrm>
          <a:prstGeom prst="rect">
            <a:avLst/>
          </a:prstGeom>
          <a:solidFill>
            <a:srgbClr val="024639"/>
          </a:solidFill>
          <a:ln w="12700" cap="flat">
            <a:noFill/>
            <a:miter lim="400000"/>
          </a:ln>
          <a:effectLst>
            <a:innerShdw blurRad="7620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dirty="0">
              <a:solidFill>
                <a:srgbClr val="FFFFFF"/>
              </a:solidFill>
              <a:latin typeface="Helvetica Light"/>
              <a:ea typeface="Helvetica Light"/>
              <a:cs typeface="Helvetica Light"/>
              <a:sym typeface="Helvetica Light"/>
            </a:endParaRPr>
          </a:p>
        </p:txBody>
      </p:sp>
      <p:sp>
        <p:nvSpPr>
          <p:cNvPr id="2295" name="building prototype"/>
          <p:cNvSpPr/>
          <p:nvPr/>
        </p:nvSpPr>
        <p:spPr>
          <a:xfrm>
            <a:off x="1062150" y="1120401"/>
            <a:ext cx="3645773" cy="60529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b">
            <a:spAutoFit/>
          </a:bodyPr>
          <a:lstStyle/>
          <a:p>
            <a:endParaRPr lang="en-US" sz="3600" dirty="0">
              <a:solidFill>
                <a:srgbClr val="FFFFFF"/>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149153" y="1056555"/>
            <a:ext cx="8789174" cy="7284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a:r>
              <a:rPr lang="en-US" sz="4400" dirty="0">
                <a:solidFill>
                  <a:srgbClr val="FFFFFF"/>
                </a:solidFill>
                <a:latin typeface="Times New Roman" panose="02020603050405020304" pitchFamily="18" charset="0"/>
                <a:cs typeface="Times New Roman" panose="02020603050405020304" pitchFamily="18" charset="0"/>
              </a:rPr>
              <a:t>Applications</a:t>
            </a:r>
            <a:endParaRPr lang="en-US" sz="2200" spc="75" dirty="0">
              <a:solidFill>
                <a:schemeClr val="bg1"/>
              </a:solidFill>
              <a:sym typeface="Montserrat-Bold"/>
            </a:endParaRPr>
          </a:p>
        </p:txBody>
      </p:sp>
      <p:sp>
        <p:nvSpPr>
          <p:cNvPr id="17" name="Lorem ipsum sit lom dolor sit amet, consectetur sit amet adipiscing. Lorem ipsum sit lom dolor sit amet, consectetur adipiscing…"/>
          <p:cNvSpPr/>
          <p:nvPr/>
        </p:nvSpPr>
        <p:spPr>
          <a:xfrm>
            <a:off x="1025078" y="2040990"/>
            <a:ext cx="7365160" cy="45890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marL="228600" indent="-228600" algn="just">
              <a:lnSpc>
                <a:spcPct val="150000"/>
              </a:lnSpc>
              <a:buFont typeface="Arial" panose="020B0604020202020204" pitchFamily="34" charset="0"/>
              <a:buChar char="•"/>
              <a:defRPr sz="2500" cap="none" spc="75">
                <a:latin typeface="Raleway Light"/>
                <a:ea typeface="Raleway Light"/>
                <a:cs typeface="Raleway Light"/>
                <a:sym typeface="Raleway Light"/>
              </a:defRPr>
            </a:pPr>
            <a:endParaRPr lang="en-US" sz="2000" dirty="0">
              <a:solidFill>
                <a:schemeClr val="bg1"/>
              </a:solidFill>
              <a:latin typeface="Raleway" panose="020B0503030101060003" pitchFamily="34" charset="0"/>
            </a:endParaRPr>
          </a:p>
        </p:txBody>
      </p:sp>
      <p:pic>
        <p:nvPicPr>
          <p:cNvPr id="5" name="Picture 4">
            <a:extLst>
              <a:ext uri="{FF2B5EF4-FFF2-40B4-BE49-F238E27FC236}">
                <a16:creationId xmlns:a16="http://schemas.microsoft.com/office/drawing/2014/main" id="{A2613B63-B7F7-04C5-E64B-17887F4497FC}"/>
              </a:ext>
            </a:extLst>
          </p:cNvPr>
          <p:cNvPicPr>
            <a:picLocks noChangeAspect="1"/>
          </p:cNvPicPr>
          <p:nvPr/>
        </p:nvPicPr>
        <p:blipFill>
          <a:blip r:embed="rId3"/>
          <a:stretch>
            <a:fillRect/>
          </a:stretch>
        </p:blipFill>
        <p:spPr>
          <a:xfrm>
            <a:off x="4018268" y="2624380"/>
            <a:ext cx="3967271" cy="2980968"/>
          </a:xfrm>
          <a:prstGeom prst="rect">
            <a:avLst/>
          </a:prstGeom>
        </p:spPr>
      </p:pic>
      <p:sp>
        <p:nvSpPr>
          <p:cNvPr id="6" name="TextBox 5">
            <a:extLst>
              <a:ext uri="{FF2B5EF4-FFF2-40B4-BE49-F238E27FC236}">
                <a16:creationId xmlns:a16="http://schemas.microsoft.com/office/drawing/2014/main" id="{911BFCAC-92AA-FBD0-D570-074F7F0B4F71}"/>
              </a:ext>
            </a:extLst>
          </p:cNvPr>
          <p:cNvSpPr txBox="1"/>
          <p:nvPr/>
        </p:nvSpPr>
        <p:spPr>
          <a:xfrm flipH="1">
            <a:off x="6914194" y="3130084"/>
            <a:ext cx="4263820" cy="400110"/>
          </a:xfrm>
          <a:prstGeom prst="rect">
            <a:avLst/>
          </a:prstGeom>
          <a:noFill/>
        </p:spPr>
        <p:txBody>
          <a:bodyPr wrap="square" rtlCol="0">
            <a:spAutoFit/>
          </a:bodyPr>
          <a:lstStyle/>
          <a:p>
            <a:pPr marL="1657350" lvl="3" indent="-285750">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Universities</a:t>
            </a:r>
            <a:endParaRPr lang="en-US" dirty="0"/>
          </a:p>
        </p:txBody>
      </p:sp>
      <p:sp>
        <p:nvSpPr>
          <p:cNvPr id="7" name="TextBox 6">
            <a:extLst>
              <a:ext uri="{FF2B5EF4-FFF2-40B4-BE49-F238E27FC236}">
                <a16:creationId xmlns:a16="http://schemas.microsoft.com/office/drawing/2014/main" id="{DEB107A9-AE19-4531-96F8-15118A199FA2}"/>
              </a:ext>
            </a:extLst>
          </p:cNvPr>
          <p:cNvSpPr txBox="1"/>
          <p:nvPr/>
        </p:nvSpPr>
        <p:spPr>
          <a:xfrm>
            <a:off x="9227127" y="4100945"/>
            <a:ext cx="2521527"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scale exams.</a:t>
            </a:r>
          </a:p>
        </p:txBody>
      </p:sp>
      <p:sp>
        <p:nvSpPr>
          <p:cNvPr id="8" name="TextBox 7">
            <a:extLst>
              <a:ext uri="{FF2B5EF4-FFF2-40B4-BE49-F238E27FC236}">
                <a16:creationId xmlns:a16="http://schemas.microsoft.com/office/drawing/2014/main" id="{D4D7A715-09C8-86DE-E1D4-28E96615ADD4}"/>
              </a:ext>
            </a:extLst>
          </p:cNvPr>
          <p:cNvSpPr txBox="1"/>
          <p:nvPr/>
        </p:nvSpPr>
        <p:spPr>
          <a:xfrm>
            <a:off x="9817322" y="5251405"/>
            <a:ext cx="1838037" cy="707886"/>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 journalists </a:t>
            </a:r>
          </a:p>
          <a:p>
            <a:pPr marL="342900" indent="-342900">
              <a:buFont typeface="Wingdings" panose="05000000000000000000" pitchFamily="2" charset="2"/>
              <a:buChar char="q"/>
            </a:pPr>
            <a:endParaRPr lang="en-US" sz="2000" dirty="0"/>
          </a:p>
        </p:txBody>
      </p:sp>
      <p:sp>
        <p:nvSpPr>
          <p:cNvPr id="10" name="TextBox 9">
            <a:extLst>
              <a:ext uri="{FF2B5EF4-FFF2-40B4-BE49-F238E27FC236}">
                <a16:creationId xmlns:a16="http://schemas.microsoft.com/office/drawing/2014/main" id="{F85A4CE1-23A9-CA69-5BCC-1EE74112CCD1}"/>
              </a:ext>
            </a:extLst>
          </p:cNvPr>
          <p:cNvSpPr txBox="1"/>
          <p:nvPr/>
        </p:nvSpPr>
        <p:spPr>
          <a:xfrm>
            <a:off x="536641" y="5205238"/>
            <a:ext cx="4478703" cy="400110"/>
          </a:xfrm>
          <a:prstGeom prst="rect">
            <a:avLst/>
          </a:prstGeom>
          <a:noFill/>
        </p:spPr>
        <p:txBody>
          <a:bodyPr wrap="square" rtlCol="0">
            <a:spAutoFit/>
          </a:bodyPr>
          <a:lstStyle/>
          <a:p>
            <a:pPr marL="2171700" lvl="4" indent="-342900">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editors</a:t>
            </a:r>
            <a:endParaRPr lang="en-US" sz="2000" dirty="0"/>
          </a:p>
        </p:txBody>
      </p:sp>
      <p:sp>
        <p:nvSpPr>
          <p:cNvPr id="11" name="TextBox 10">
            <a:extLst>
              <a:ext uri="{FF2B5EF4-FFF2-40B4-BE49-F238E27FC236}">
                <a16:creationId xmlns:a16="http://schemas.microsoft.com/office/drawing/2014/main" id="{4E860D63-2F7C-2AB0-E25E-85FDD8B9AE5A}"/>
              </a:ext>
            </a:extLst>
          </p:cNvPr>
          <p:cNvSpPr txBox="1"/>
          <p:nvPr/>
        </p:nvSpPr>
        <p:spPr>
          <a:xfrm>
            <a:off x="1330036" y="4100945"/>
            <a:ext cx="251478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publishers</a:t>
            </a:r>
            <a:endParaRPr lang="en-US" sz="2000" dirty="0"/>
          </a:p>
        </p:txBody>
      </p:sp>
      <p:sp>
        <p:nvSpPr>
          <p:cNvPr id="13" name="TextBox 12">
            <a:extLst>
              <a:ext uri="{FF2B5EF4-FFF2-40B4-BE49-F238E27FC236}">
                <a16:creationId xmlns:a16="http://schemas.microsoft.com/office/drawing/2014/main" id="{19C8C08A-799C-DF6F-24A2-B63E1C227AF0}"/>
              </a:ext>
            </a:extLst>
          </p:cNvPr>
          <p:cNvSpPr txBox="1"/>
          <p:nvPr/>
        </p:nvSpPr>
        <p:spPr>
          <a:xfrm>
            <a:off x="683491" y="2960254"/>
            <a:ext cx="5869709" cy="49866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defRPr sz="2500" cap="none" spc="75">
                <a:latin typeface="Raleway Light"/>
                <a:ea typeface="Raleway Light"/>
                <a:cs typeface="Raleway Light"/>
                <a:sym typeface="Raleway Light"/>
              </a:defRPr>
            </a:pPr>
            <a:r>
              <a:rPr lang="en-US" sz="2000" dirty="0">
                <a:solidFill>
                  <a:schemeClr val="bg1"/>
                </a:solidFill>
                <a:latin typeface="Times New Roman" panose="02020603050405020304" pitchFamily="18" charset="0"/>
                <a:cs typeface="Times New Roman" panose="02020603050405020304" pitchFamily="18" charset="0"/>
              </a:rPr>
              <a:t> Schools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4" fill="hold" nodeType="afterEffect" nodePh="1">
                                  <p:stCondLst>
                                    <p:cond delay="0"/>
                                  </p:stCondLst>
                                  <p:endCondLst>
                                    <p:cond evt="begin" delay="0">
                                      <p:tn val="9"/>
                                    </p:cond>
                                  </p:end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35C5CA-30D2-4C79-B3F7-5B31602098E7}"/>
              </a:ext>
            </a:extLst>
          </p:cNvPr>
          <p:cNvSpPr/>
          <p:nvPr/>
        </p:nvSpPr>
        <p:spPr>
          <a:xfrm>
            <a:off x="404567" y="317734"/>
            <a:ext cx="11442010" cy="646331"/>
          </a:xfrm>
          <a:prstGeom prst="rect">
            <a:avLst/>
          </a:prstGeom>
          <a:solidFill>
            <a:srgbClr val="0129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35%"/>
          <p:cNvSpPr/>
          <p:nvPr/>
        </p:nvSpPr>
        <p:spPr>
          <a:xfrm>
            <a:off x="4466344" y="4729707"/>
            <a:ext cx="927735" cy="1897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a:solidFill>
                  <a:srgbClr val="FFFFFF"/>
                </a:solidFill>
              </a:defRPr>
            </a:lvl1pPr>
          </a:lstStyle>
          <a:p>
            <a:endParaRPr sz="900" dirty="0"/>
          </a:p>
        </p:txBody>
      </p:sp>
      <p:sp>
        <p:nvSpPr>
          <p:cNvPr id="3416" name="title here"/>
          <p:cNvSpPr/>
          <p:nvPr/>
        </p:nvSpPr>
        <p:spPr>
          <a:xfrm>
            <a:off x="2331270" y="1568559"/>
            <a:ext cx="2889727" cy="38965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just">
              <a:lnSpc>
                <a:spcPct val="120000"/>
              </a:lnSpc>
              <a:defRPr sz="3000" spc="90">
                <a:latin typeface="Montserrat-Regular"/>
                <a:ea typeface="Montserrat-Regular"/>
                <a:cs typeface="Montserrat-Regular"/>
                <a:sym typeface="Montserrat-Regular"/>
              </a:defRPr>
            </a:lvl1pPr>
          </a:lstStyle>
          <a:p>
            <a:pPr algn="l"/>
            <a:endParaRPr lang="en-US" sz="2000" spc="75" dirty="0">
              <a:latin typeface="Raleway Light"/>
              <a:ea typeface="Raleway Light"/>
              <a:cs typeface="Raleway Light"/>
              <a:sym typeface="Raleway Light"/>
            </a:endParaRPr>
          </a:p>
        </p:txBody>
      </p:sp>
      <p:sp>
        <p:nvSpPr>
          <p:cNvPr id="3419" name="Sed ut perspiciatis unde omnis iste natus error. Sed ut perspiciatis unde omnis iste natus error."/>
          <p:cNvSpPr/>
          <p:nvPr/>
        </p:nvSpPr>
        <p:spPr>
          <a:xfrm>
            <a:off x="7665288" y="3110425"/>
            <a:ext cx="2743199" cy="23737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2500" cap="none" spc="75">
                <a:latin typeface="Raleway Light"/>
                <a:ea typeface="Raleway Light"/>
                <a:cs typeface="Raleway Light"/>
                <a:sym typeface="Raleway Light"/>
              </a:defRPr>
            </a:lvl1pPr>
          </a:lstStyle>
          <a:p>
            <a:endParaRPr sz="1100" dirty="0"/>
          </a:p>
        </p:txBody>
      </p:sp>
      <p:sp>
        <p:nvSpPr>
          <p:cNvPr id="34" name="title here"/>
          <p:cNvSpPr/>
          <p:nvPr/>
        </p:nvSpPr>
        <p:spPr>
          <a:xfrm>
            <a:off x="2066104" y="3347798"/>
            <a:ext cx="1754753" cy="30655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just">
              <a:lnSpc>
                <a:spcPct val="120000"/>
              </a:lnSpc>
              <a:defRPr sz="3000" spc="90">
                <a:latin typeface="Montserrat-Regular"/>
                <a:ea typeface="Montserrat-Regular"/>
                <a:cs typeface="Montserrat-Regular"/>
                <a:sym typeface="Montserrat-Regular"/>
              </a:defRPr>
            </a:lvl1pPr>
          </a:lstStyle>
          <a:p>
            <a:endParaRPr lang="en-US" sz="1500" dirty="0"/>
          </a:p>
        </p:txBody>
      </p:sp>
      <p:sp>
        <p:nvSpPr>
          <p:cNvPr id="35" name="Sed ut perspiciatis unde omnis iste natus error. Sed ut perspiciatis unde omnis iste natus error."/>
          <p:cNvSpPr/>
          <p:nvPr/>
        </p:nvSpPr>
        <p:spPr>
          <a:xfrm>
            <a:off x="849745" y="1740501"/>
            <a:ext cx="3359256" cy="223009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2500" cap="none" spc="75">
                <a:latin typeface="Raleway Light"/>
                <a:ea typeface="Raleway Light"/>
                <a:cs typeface="Raleway Light"/>
                <a:sym typeface="Raleway Light"/>
              </a:defRPr>
            </a:lvl1pPr>
          </a:lstStyle>
          <a:p>
            <a:r>
              <a:rPr lang="en-US" sz="2400" b="1" dirty="0">
                <a:cs typeface="+mj-cs"/>
              </a:rPr>
              <a:t>• Long time </a:t>
            </a:r>
            <a:endParaRPr lang="ar-JO" sz="2400" b="1" dirty="0">
              <a:cs typeface="+mj-cs"/>
            </a:endParaRPr>
          </a:p>
          <a:p>
            <a:endParaRPr lang="ar-JO" sz="2400" b="1" dirty="0">
              <a:cs typeface="+mj-cs"/>
            </a:endParaRPr>
          </a:p>
          <a:p>
            <a:r>
              <a:rPr lang="en-US" sz="2400" b="1" dirty="0">
                <a:cs typeface="+mj-cs"/>
              </a:rPr>
              <a:t>• Much effort</a:t>
            </a:r>
            <a:endParaRPr lang="ar-JO" sz="2400" b="1" dirty="0">
              <a:cs typeface="+mj-cs"/>
            </a:endParaRPr>
          </a:p>
          <a:p>
            <a:endParaRPr lang="ar-JO" sz="2400" b="1" dirty="0">
              <a:cs typeface="+mj-cs"/>
            </a:endParaRPr>
          </a:p>
          <a:p>
            <a:r>
              <a:rPr lang="en-US" sz="2400" b="1" dirty="0">
                <a:cs typeface="+mj-cs"/>
              </a:rPr>
              <a:t>• prone error</a:t>
            </a:r>
          </a:p>
        </p:txBody>
      </p:sp>
      <p:sp>
        <p:nvSpPr>
          <p:cNvPr id="3417" name="Sed ut perspiciatis unde omnis iste natus error."/>
          <p:cNvSpPr/>
          <p:nvPr/>
        </p:nvSpPr>
        <p:spPr>
          <a:xfrm>
            <a:off x="1351586" y="1477737"/>
            <a:ext cx="2424548" cy="26276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2500" cap="none" spc="75">
                <a:latin typeface="Raleway Light"/>
                <a:ea typeface="Raleway Light"/>
                <a:cs typeface="Raleway Light"/>
                <a:sym typeface="Raleway Light"/>
              </a:defRPr>
            </a:lvl1pPr>
          </a:lstStyle>
          <a:p>
            <a:pPr algn="l"/>
            <a:endParaRPr lang="en-US" sz="1250" dirty="0"/>
          </a:p>
        </p:txBody>
      </p:sp>
      <p:sp>
        <p:nvSpPr>
          <p:cNvPr id="5" name="TextBox 4">
            <a:extLst>
              <a:ext uri="{FF2B5EF4-FFF2-40B4-BE49-F238E27FC236}">
                <a16:creationId xmlns:a16="http://schemas.microsoft.com/office/drawing/2014/main" id="{635547B1-AEDB-40D6-9D34-1E3CB934AC20}"/>
              </a:ext>
            </a:extLst>
          </p:cNvPr>
          <p:cNvSpPr txBox="1"/>
          <p:nvPr/>
        </p:nvSpPr>
        <p:spPr>
          <a:xfrm>
            <a:off x="7554436" y="5245929"/>
            <a:ext cx="2964904" cy="323165"/>
          </a:xfrm>
          <a:prstGeom prst="rect">
            <a:avLst/>
          </a:prstGeom>
          <a:noFill/>
        </p:spPr>
        <p:txBody>
          <a:bodyPr wrap="square" rtlCol="0">
            <a:spAutoFit/>
          </a:bodyPr>
          <a:lstStyle/>
          <a:p>
            <a:endParaRPr lang="en-US" sz="1500" b="1" spc="90" dirty="0">
              <a:latin typeface="Montserrat-Regular"/>
            </a:endParaRPr>
          </a:p>
        </p:txBody>
      </p:sp>
      <p:sp>
        <p:nvSpPr>
          <p:cNvPr id="3" name="TextBox 2">
            <a:extLst>
              <a:ext uri="{FF2B5EF4-FFF2-40B4-BE49-F238E27FC236}">
                <a16:creationId xmlns:a16="http://schemas.microsoft.com/office/drawing/2014/main" id="{FDBA633E-C683-41B4-9FF6-80F04C62E908}"/>
              </a:ext>
            </a:extLst>
          </p:cNvPr>
          <p:cNvSpPr txBox="1"/>
          <p:nvPr/>
        </p:nvSpPr>
        <p:spPr>
          <a:xfrm>
            <a:off x="765424" y="336634"/>
            <a:ext cx="435611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Problem statement</a:t>
            </a:r>
          </a:p>
        </p:txBody>
      </p:sp>
      <p:pic>
        <p:nvPicPr>
          <p:cNvPr id="14" name="Picture 13">
            <a:extLst>
              <a:ext uri="{FF2B5EF4-FFF2-40B4-BE49-F238E27FC236}">
                <a16:creationId xmlns:a16="http://schemas.microsoft.com/office/drawing/2014/main" id="{58ECC4A8-9CE5-73E8-BDD2-6AD2CD0FE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291" y="4729707"/>
            <a:ext cx="2133600" cy="2133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3419"/>
                                        </p:tgtEl>
                                        <p:attrNameLst>
                                          <p:attrName>style.visibility</p:attrName>
                                        </p:attrNameLst>
                                      </p:cBhvr>
                                      <p:to>
                                        <p:strVal val="visible"/>
                                      </p:to>
                                    </p:set>
                                    <p:animEffect transition="in" filter="wipe(up)">
                                      <p:cBhvr>
                                        <p:cTn id="17" dur="1000"/>
                                        <p:tgtEl>
                                          <p:spTgt spid="3419"/>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par>
                                <p:cTn id="21" presetID="22" presetClass="entr" presetSubtype="1" fill="hold" grpId="0" nodeType="withEffect">
                                  <p:stCondLst>
                                    <p:cond delay="100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1000"/>
                                        <p:tgtEl>
                                          <p:spTgt spid="35"/>
                                        </p:tgtEl>
                                      </p:cBhvr>
                                    </p:animEffect>
                                  </p:childTnLst>
                                </p:cTn>
                              </p:par>
                              <p:par>
                                <p:cTn id="24" presetID="22" presetClass="entr" presetSubtype="1" fill="hold" grpId="0" nodeType="withEffect">
                                  <p:stCondLst>
                                    <p:cond delay="1000"/>
                                  </p:stCondLst>
                                  <p:childTnLst>
                                    <p:set>
                                      <p:cBhvr>
                                        <p:cTn id="25" dur="1" fill="hold">
                                          <p:stCondLst>
                                            <p:cond delay="0"/>
                                          </p:stCondLst>
                                        </p:cTn>
                                        <p:tgtEl>
                                          <p:spTgt spid="3416"/>
                                        </p:tgtEl>
                                        <p:attrNameLst>
                                          <p:attrName>style.visibility</p:attrName>
                                        </p:attrNameLst>
                                      </p:cBhvr>
                                      <p:to>
                                        <p:strVal val="visible"/>
                                      </p:to>
                                    </p:set>
                                    <p:animEffect transition="in" filter="wipe(up)">
                                      <p:cBhvr>
                                        <p:cTn id="26" dur="1000"/>
                                        <p:tgtEl>
                                          <p:spTgt spid="3416"/>
                                        </p:tgtEl>
                                      </p:cBhvr>
                                    </p:animEffect>
                                  </p:childTnLst>
                                </p:cTn>
                              </p:par>
                              <p:par>
                                <p:cTn id="27" presetID="22" presetClass="entr" presetSubtype="4" fill="hold" grpId="0" nodeType="withEffect" nodePh="1">
                                  <p:stCondLst>
                                    <p:cond delay="0"/>
                                  </p:stCondLst>
                                  <p:endCondLst>
                                    <p:cond evt="begin" delay="0">
                                      <p:tn val="27"/>
                                    </p:cond>
                                  </p:end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16" grpId="0" animBg="1"/>
      <p:bldP spid="3419" grpId="0" animBg="1"/>
      <p:bldP spid="34" grpId="0" animBg="1"/>
      <p:bldP spid="35" grpId="0" animBg="1"/>
      <p:bldP spid="5"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E96972-D271-759E-357E-A2CFA6A9301E}"/>
              </a:ext>
            </a:extLst>
          </p:cNvPr>
          <p:cNvSpPr>
            <a:spLocks noGrp="1"/>
          </p:cNvSpPr>
          <p:nvPr>
            <p:ph type="body" idx="14"/>
          </p:nvPr>
        </p:nvSpPr>
        <p:spPr/>
        <p:txBody>
          <a:bodyPr/>
          <a:lstStyle/>
          <a:p>
            <a:endParaRPr lang="en-US" dirty="0"/>
          </a:p>
        </p:txBody>
      </p:sp>
      <p:sp>
        <p:nvSpPr>
          <p:cNvPr id="4" name="Rectangle 3">
            <a:extLst>
              <a:ext uri="{FF2B5EF4-FFF2-40B4-BE49-F238E27FC236}">
                <a16:creationId xmlns:a16="http://schemas.microsoft.com/office/drawing/2014/main" id="{F4BB8F72-A5CE-08AD-6037-EB380393A493}"/>
              </a:ext>
            </a:extLst>
          </p:cNvPr>
          <p:cNvSpPr/>
          <p:nvPr/>
        </p:nvSpPr>
        <p:spPr>
          <a:xfrm>
            <a:off x="404567" y="317734"/>
            <a:ext cx="11442010" cy="646331"/>
          </a:xfrm>
          <a:prstGeom prst="rect">
            <a:avLst/>
          </a:prstGeom>
          <a:solidFill>
            <a:srgbClr val="0129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35%">
            <a:extLst>
              <a:ext uri="{FF2B5EF4-FFF2-40B4-BE49-F238E27FC236}">
                <a16:creationId xmlns:a16="http://schemas.microsoft.com/office/drawing/2014/main" id="{7B723277-1A7D-E4AE-C4A8-1D7758545A0F}"/>
              </a:ext>
            </a:extLst>
          </p:cNvPr>
          <p:cNvSpPr/>
          <p:nvPr/>
        </p:nvSpPr>
        <p:spPr>
          <a:xfrm>
            <a:off x="4466344" y="4729707"/>
            <a:ext cx="927735" cy="1897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spAutoFit/>
          </a:bodyPr>
          <a:lstStyle>
            <a:lvl1pPr algn="ctr">
              <a:defRPr>
                <a:solidFill>
                  <a:srgbClr val="FFFFFF"/>
                </a:solidFill>
              </a:defRPr>
            </a:lvl1pPr>
          </a:lstStyle>
          <a:p>
            <a:endParaRPr sz="900" dirty="0"/>
          </a:p>
        </p:txBody>
      </p:sp>
      <p:sp>
        <p:nvSpPr>
          <p:cNvPr id="6" name="title here">
            <a:extLst>
              <a:ext uri="{FF2B5EF4-FFF2-40B4-BE49-F238E27FC236}">
                <a16:creationId xmlns:a16="http://schemas.microsoft.com/office/drawing/2014/main" id="{8CEDA318-9158-16DE-B4F3-C5D1755B2B65}"/>
              </a:ext>
            </a:extLst>
          </p:cNvPr>
          <p:cNvSpPr/>
          <p:nvPr/>
        </p:nvSpPr>
        <p:spPr>
          <a:xfrm>
            <a:off x="2331270" y="1568559"/>
            <a:ext cx="2889727" cy="38965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just">
              <a:lnSpc>
                <a:spcPct val="120000"/>
              </a:lnSpc>
              <a:defRPr sz="3000" spc="90">
                <a:latin typeface="Montserrat-Regular"/>
                <a:ea typeface="Montserrat-Regular"/>
                <a:cs typeface="Montserrat-Regular"/>
                <a:sym typeface="Montserrat-Regular"/>
              </a:defRPr>
            </a:lvl1pPr>
          </a:lstStyle>
          <a:p>
            <a:pPr algn="l"/>
            <a:endParaRPr lang="en-US" sz="2000" spc="75" dirty="0">
              <a:latin typeface="Raleway Light"/>
              <a:ea typeface="Raleway Light"/>
              <a:cs typeface="Raleway Light"/>
              <a:sym typeface="Raleway Light"/>
            </a:endParaRPr>
          </a:p>
        </p:txBody>
      </p:sp>
      <p:sp>
        <p:nvSpPr>
          <p:cNvPr id="7" name="Sed ut perspiciatis unde omnis iste natus error. Sed ut perspiciatis unde omnis iste natus error.">
            <a:extLst>
              <a:ext uri="{FF2B5EF4-FFF2-40B4-BE49-F238E27FC236}">
                <a16:creationId xmlns:a16="http://schemas.microsoft.com/office/drawing/2014/main" id="{4646D716-A73C-5289-389D-A15664925204}"/>
              </a:ext>
            </a:extLst>
          </p:cNvPr>
          <p:cNvSpPr/>
          <p:nvPr/>
        </p:nvSpPr>
        <p:spPr>
          <a:xfrm>
            <a:off x="7665288" y="3110425"/>
            <a:ext cx="2743199" cy="237373"/>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2500" cap="none" spc="75">
                <a:latin typeface="Raleway Light"/>
                <a:ea typeface="Raleway Light"/>
                <a:cs typeface="Raleway Light"/>
                <a:sym typeface="Raleway Light"/>
              </a:defRPr>
            </a:lvl1pPr>
          </a:lstStyle>
          <a:p>
            <a:endParaRPr sz="1100" dirty="0"/>
          </a:p>
        </p:txBody>
      </p:sp>
      <p:sp>
        <p:nvSpPr>
          <p:cNvPr id="8" name="title here">
            <a:extLst>
              <a:ext uri="{FF2B5EF4-FFF2-40B4-BE49-F238E27FC236}">
                <a16:creationId xmlns:a16="http://schemas.microsoft.com/office/drawing/2014/main" id="{CCB6A0A3-8CD5-BFA0-F42A-BFAC3E716BD2}"/>
              </a:ext>
            </a:extLst>
          </p:cNvPr>
          <p:cNvSpPr/>
          <p:nvPr/>
        </p:nvSpPr>
        <p:spPr>
          <a:xfrm>
            <a:off x="2066104" y="3347798"/>
            <a:ext cx="1754753" cy="30655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just">
              <a:lnSpc>
                <a:spcPct val="120000"/>
              </a:lnSpc>
              <a:defRPr sz="3000" spc="90">
                <a:latin typeface="Montserrat-Regular"/>
                <a:ea typeface="Montserrat-Regular"/>
                <a:cs typeface="Montserrat-Regular"/>
                <a:sym typeface="Montserrat-Regular"/>
              </a:defRPr>
            </a:lvl1pPr>
          </a:lstStyle>
          <a:p>
            <a:endParaRPr lang="en-US" sz="1500" dirty="0"/>
          </a:p>
        </p:txBody>
      </p:sp>
      <p:sp>
        <p:nvSpPr>
          <p:cNvPr id="9" name="Sed ut perspiciatis unde omnis iste natus error. Sed ut perspiciatis unde omnis iste natus error.">
            <a:extLst>
              <a:ext uri="{FF2B5EF4-FFF2-40B4-BE49-F238E27FC236}">
                <a16:creationId xmlns:a16="http://schemas.microsoft.com/office/drawing/2014/main" id="{7F48D0CD-9A00-5DFD-4DE8-A10C017B0D05}"/>
              </a:ext>
            </a:extLst>
          </p:cNvPr>
          <p:cNvSpPr/>
          <p:nvPr/>
        </p:nvSpPr>
        <p:spPr>
          <a:xfrm>
            <a:off x="317498" y="1348509"/>
            <a:ext cx="5362047" cy="4343497"/>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2500" cap="none" spc="75">
                <a:latin typeface="Raleway Light"/>
                <a:ea typeface="Raleway Light"/>
                <a:cs typeface="Raleway Light"/>
                <a:sym typeface="Raleway Light"/>
              </a:defRPr>
            </a:lvl1pPr>
          </a:lstStyle>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Review sufficient </a:t>
            </a:r>
          </a:p>
          <a:p>
            <a:endParaRPr lang="en-US"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Collect Sufficient</a:t>
            </a:r>
          </a:p>
          <a:p>
            <a:endParaRPr lang="en-US"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 Assessment is done by expert</a:t>
            </a:r>
          </a:p>
          <a:p>
            <a:r>
              <a:rPr lang="en-US" sz="1800" b="1"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Analyze the collected data</a:t>
            </a:r>
          </a:p>
          <a:p>
            <a:endParaRPr lang="en-US"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 State-of-art techniques in (NLP)</a:t>
            </a:r>
          </a:p>
          <a:p>
            <a:endParaRPr lang="en-US"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 Experiments </a:t>
            </a:r>
          </a:p>
          <a:p>
            <a:endParaRPr lang="en-US" sz="1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Compare result </a:t>
            </a:r>
          </a:p>
        </p:txBody>
      </p:sp>
      <p:sp>
        <p:nvSpPr>
          <p:cNvPr id="10" name="75%">
            <a:extLst>
              <a:ext uri="{FF2B5EF4-FFF2-40B4-BE49-F238E27FC236}">
                <a16:creationId xmlns:a16="http://schemas.microsoft.com/office/drawing/2014/main" id="{66868E11-C30E-E486-C721-A1B3C16BDEAC}"/>
              </a:ext>
            </a:extLst>
          </p:cNvPr>
          <p:cNvSpPr/>
          <p:nvPr/>
        </p:nvSpPr>
        <p:spPr>
          <a:xfrm>
            <a:off x="5747974" y="1577578"/>
            <a:ext cx="927735" cy="42062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b">
            <a:spAutoFit/>
          </a:bodyPr>
          <a:lstStyle>
            <a:lvl1pPr algn="ctr">
              <a:defRPr>
                <a:solidFill>
                  <a:srgbClr val="FFFFFF"/>
                </a:solidFill>
              </a:defRPr>
            </a:lvl1pPr>
          </a:lstStyle>
          <a:p>
            <a:endParaRPr sz="2400" dirty="0">
              <a:latin typeface="Times New Roman" panose="02020603050405020304" pitchFamily="18" charset="0"/>
              <a:cs typeface="Times New Roman" panose="02020603050405020304" pitchFamily="18" charset="0"/>
            </a:endParaRPr>
          </a:p>
        </p:txBody>
      </p:sp>
      <p:sp>
        <p:nvSpPr>
          <p:cNvPr id="11" name="Sed ut perspiciatis unde omnis iste natus error.">
            <a:extLst>
              <a:ext uri="{FF2B5EF4-FFF2-40B4-BE49-F238E27FC236}">
                <a16:creationId xmlns:a16="http://schemas.microsoft.com/office/drawing/2014/main" id="{D7D1449F-8535-04B8-C3A2-E27B8D90F4CB}"/>
              </a:ext>
            </a:extLst>
          </p:cNvPr>
          <p:cNvSpPr/>
          <p:nvPr/>
        </p:nvSpPr>
        <p:spPr>
          <a:xfrm>
            <a:off x="1351586" y="1477737"/>
            <a:ext cx="2424548" cy="26276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gn="just">
              <a:lnSpc>
                <a:spcPct val="120000"/>
              </a:lnSpc>
              <a:defRPr sz="2500" cap="none" spc="75">
                <a:latin typeface="Raleway Light"/>
                <a:ea typeface="Raleway Light"/>
                <a:cs typeface="Raleway Light"/>
                <a:sym typeface="Raleway Light"/>
              </a:defRPr>
            </a:lvl1pPr>
          </a:lstStyle>
          <a:p>
            <a:pPr algn="l"/>
            <a:endParaRPr lang="en-US" sz="1250" dirty="0"/>
          </a:p>
        </p:txBody>
      </p:sp>
      <p:sp>
        <p:nvSpPr>
          <p:cNvPr id="12" name="TextBox 11">
            <a:extLst>
              <a:ext uri="{FF2B5EF4-FFF2-40B4-BE49-F238E27FC236}">
                <a16:creationId xmlns:a16="http://schemas.microsoft.com/office/drawing/2014/main" id="{8A98F513-0C96-09D1-776B-E67DDFA5B672}"/>
              </a:ext>
            </a:extLst>
          </p:cNvPr>
          <p:cNvSpPr txBox="1"/>
          <p:nvPr/>
        </p:nvSpPr>
        <p:spPr>
          <a:xfrm>
            <a:off x="7554436" y="5245929"/>
            <a:ext cx="2964904" cy="323165"/>
          </a:xfrm>
          <a:prstGeom prst="rect">
            <a:avLst/>
          </a:prstGeom>
          <a:noFill/>
        </p:spPr>
        <p:txBody>
          <a:bodyPr wrap="square" rtlCol="0">
            <a:spAutoFit/>
          </a:bodyPr>
          <a:lstStyle/>
          <a:p>
            <a:endParaRPr lang="en-US" sz="1500" b="1" spc="90" dirty="0">
              <a:latin typeface="Montserrat-Regular"/>
            </a:endParaRPr>
          </a:p>
        </p:txBody>
      </p:sp>
      <p:sp>
        <p:nvSpPr>
          <p:cNvPr id="14" name="TextBox 13">
            <a:extLst>
              <a:ext uri="{FF2B5EF4-FFF2-40B4-BE49-F238E27FC236}">
                <a16:creationId xmlns:a16="http://schemas.microsoft.com/office/drawing/2014/main" id="{F9E77207-C9D5-5A48-987D-7954115BAD7C}"/>
              </a:ext>
            </a:extLst>
          </p:cNvPr>
          <p:cNvSpPr txBox="1"/>
          <p:nvPr/>
        </p:nvSpPr>
        <p:spPr>
          <a:xfrm>
            <a:off x="765424" y="336634"/>
            <a:ext cx="435611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 Project Objectives</a:t>
            </a:r>
          </a:p>
        </p:txBody>
      </p:sp>
      <p:pic>
        <p:nvPicPr>
          <p:cNvPr id="23" name="Picture 22">
            <a:extLst>
              <a:ext uri="{FF2B5EF4-FFF2-40B4-BE49-F238E27FC236}">
                <a16:creationId xmlns:a16="http://schemas.microsoft.com/office/drawing/2014/main" id="{98ED4211-6114-D3F6-A788-CC4D67C1B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98505">
            <a:off x="9472156" y="4038653"/>
            <a:ext cx="3029446" cy="3029446"/>
          </a:xfrm>
          <a:prstGeom prst="rect">
            <a:avLst/>
          </a:prstGeom>
        </p:spPr>
      </p:pic>
    </p:spTree>
    <p:extLst>
      <p:ext uri="{BB962C8B-B14F-4D97-AF65-F5344CB8AC3E}">
        <p14:creationId xmlns:p14="http://schemas.microsoft.com/office/powerpoint/2010/main" val="20548886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par>
                                <p:cTn id="21" presetID="22" presetClass="entr" presetSubtype="1" fill="hold" grpId="0" nodeType="withEffect">
                                  <p:stCondLst>
                                    <p:cond delay="100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par>
                                <p:cTn id="24" presetID="22" presetClass="entr" presetSubtype="1" fill="hold" grpId="0" nodeType="with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1000"/>
                                        <p:tgtEl>
                                          <p:spTgt spid="6"/>
                                        </p:tgtEl>
                                      </p:cBhvr>
                                    </p:animEffect>
                                  </p:childTnLst>
                                </p:cTn>
                              </p:par>
                              <p:par>
                                <p:cTn id="27" presetID="22" presetClass="entr" presetSubtype="4" fill="hold" grpId="0" nodeType="withEffect" nodePh="1">
                                  <p:stCondLst>
                                    <p:cond delay="0"/>
                                  </p:stCondLst>
                                  <p:endCondLst>
                                    <p:cond evt="begin" delay="0">
                                      <p:tn val="27"/>
                                    </p:cond>
                                  </p:end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114782"/>
            <a:ext cx="12192000" cy="6743217"/>
          </a:xfrm>
          <a:prstGeom prst="rect">
            <a:avLst/>
          </a:prstGeom>
          <a:solidFill>
            <a:srgbClr val="012921"/>
          </a:solidFill>
          <a:ln w="12700" cap="flat">
            <a:noFill/>
            <a:miter lim="400000"/>
          </a:ln>
          <a:effectLst>
            <a:innerShdw blurRad="7620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Helvetica Light"/>
              <a:ea typeface="Helvetica Light"/>
              <a:cs typeface="Helvetica Light"/>
              <a:sym typeface="Helvetica Light"/>
            </a:endParaRPr>
          </a:p>
        </p:txBody>
      </p:sp>
      <p:sp>
        <p:nvSpPr>
          <p:cNvPr id="15" name="Rectangle 14">
            <a:extLst>
              <a:ext uri="{FF2B5EF4-FFF2-40B4-BE49-F238E27FC236}">
                <a16:creationId xmlns:a16="http://schemas.microsoft.com/office/drawing/2014/main" id="{2A75D504-7397-4984-8B4F-83B7054FE9FC}"/>
              </a:ext>
            </a:extLst>
          </p:cNvPr>
          <p:cNvSpPr/>
          <p:nvPr/>
        </p:nvSpPr>
        <p:spPr>
          <a:xfrm>
            <a:off x="8488032" y="114783"/>
            <a:ext cx="3703967" cy="6743216"/>
          </a:xfrm>
          <a:prstGeom prst="rect">
            <a:avLst/>
          </a:prstGeom>
          <a:solidFill>
            <a:schemeClr val="bg2">
              <a:lumMod val="90000"/>
            </a:schemeClr>
          </a:solidFill>
          <a:ln w="12700">
            <a:miter lim="400000"/>
          </a:ln>
          <a:effectLst>
            <a:outerShdw blurRad="1270000" dist="635000" dir="8100000" rotWithShape="0">
              <a:srgbClr val="000000">
                <a:alpha val="25000"/>
              </a:srgbClr>
            </a:outerShdw>
          </a:effectLst>
        </p:spPr>
        <p:txBody>
          <a:bodyPr lIns="25400" tIns="25400" rIns="25400" bIns="25400" anchor="ctr">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solidFill>
                <a:srgbClr val="A5A5A5"/>
              </a:solidFill>
              <a:effectLst/>
              <a:uLnTx/>
              <a:uFillTx/>
              <a:latin typeface="Helvetica Light"/>
              <a:ea typeface="+mn-ea"/>
              <a:cs typeface="+mn-cs"/>
            </a:endParaRPr>
          </a:p>
        </p:txBody>
      </p:sp>
      <p:sp>
        <p:nvSpPr>
          <p:cNvPr id="2327" name="mass productions"/>
          <p:cNvSpPr/>
          <p:nvPr/>
        </p:nvSpPr>
        <p:spPr>
          <a:xfrm>
            <a:off x="4497223" y="3544443"/>
            <a:ext cx="3195781" cy="66684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p>
            <a:r>
              <a:rPr lang="en-US" sz="4000" dirty="0">
                <a:solidFill>
                  <a:schemeClr val="bg1"/>
                </a:solidFill>
                <a:latin typeface="Times New Roman" panose="02020603050405020304" pitchFamily="18" charset="0"/>
                <a:cs typeface="Times New Roman" panose="02020603050405020304" pitchFamily="18" charset="0"/>
              </a:rPr>
              <a:t>Related Works</a:t>
            </a:r>
          </a:p>
        </p:txBody>
      </p:sp>
      <p:sp>
        <p:nvSpPr>
          <p:cNvPr id="2331" name="Square"/>
          <p:cNvSpPr/>
          <p:nvPr/>
        </p:nvSpPr>
        <p:spPr>
          <a:xfrm>
            <a:off x="4869425" y="1840233"/>
            <a:ext cx="892127" cy="892127"/>
          </a:xfrm>
          <a:prstGeom prst="rect">
            <a:avLst/>
          </a:prstGeom>
          <a:ln w="190500">
            <a:solidFill>
              <a:srgbClr val="A6AAA9">
                <a:alpha val="50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sp>
        <p:nvSpPr>
          <p:cNvPr id="2332" name="Shape"/>
          <p:cNvSpPr/>
          <p:nvPr/>
        </p:nvSpPr>
        <p:spPr>
          <a:xfrm>
            <a:off x="5464322" y="1522732"/>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000000"/>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Helvetica Light"/>
              <a:sym typeface="Helvetica Light"/>
            </a:endParaRPr>
          </a:p>
        </p:txBody>
      </p:sp>
      <p:pic>
        <p:nvPicPr>
          <p:cNvPr id="4" name="Picture 3">
            <a:extLst>
              <a:ext uri="{FF2B5EF4-FFF2-40B4-BE49-F238E27FC236}">
                <a16:creationId xmlns:a16="http://schemas.microsoft.com/office/drawing/2014/main" id="{BC1C8B9F-D33E-1C94-2DEF-6345908C3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82" y="1100453"/>
            <a:ext cx="4368985" cy="4368985"/>
          </a:xfrm>
          <a:prstGeom prst="rect">
            <a:avLst/>
          </a:prstGeom>
        </p:spPr>
      </p:pic>
    </p:spTree>
    <p:extLst>
      <p:ext uri="{BB962C8B-B14F-4D97-AF65-F5344CB8AC3E}">
        <p14:creationId xmlns:p14="http://schemas.microsoft.com/office/powerpoint/2010/main" val="267870043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27"/>
                                        </p:tgtEl>
                                        <p:attrNameLst>
                                          <p:attrName>style.visibility</p:attrName>
                                        </p:attrNameLst>
                                      </p:cBhvr>
                                      <p:to>
                                        <p:strVal val="visible"/>
                                      </p:to>
                                    </p:set>
                                    <p:animEffect transition="in" filter="fade">
                                      <p:cBhvr>
                                        <p:cTn id="7" dur="1000"/>
                                        <p:tgtEl>
                                          <p:spTgt spid="2327"/>
                                        </p:tgtEl>
                                      </p:cBhvr>
                                    </p:animEffect>
                                    <p:anim calcmode="lin" valueType="num">
                                      <p:cBhvr>
                                        <p:cTn id="8" dur="1000" fill="hold"/>
                                        <p:tgtEl>
                                          <p:spTgt spid="2327"/>
                                        </p:tgtEl>
                                        <p:attrNameLst>
                                          <p:attrName>ppt_x</p:attrName>
                                        </p:attrNameLst>
                                      </p:cBhvr>
                                      <p:tavLst>
                                        <p:tav tm="0">
                                          <p:val>
                                            <p:strVal val="#ppt_x"/>
                                          </p:val>
                                        </p:tav>
                                        <p:tav tm="100000">
                                          <p:val>
                                            <p:strVal val="#ppt_x"/>
                                          </p:val>
                                        </p:tav>
                                      </p:tavLst>
                                    </p:anim>
                                    <p:anim calcmode="lin" valueType="num">
                                      <p:cBhvr>
                                        <p:cTn id="9" dur="1000" fill="hold"/>
                                        <p:tgtEl>
                                          <p:spTgt spid="23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3" name="Shape"/>
          <p:cNvSpPr/>
          <p:nvPr/>
        </p:nvSpPr>
        <p:spPr>
          <a:xfrm>
            <a:off x="3898935" y="-1"/>
            <a:ext cx="6085521" cy="6858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00152F">
              <a:alpha val="25000"/>
            </a:srgbClr>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1894" name="Shape"/>
          <p:cNvSpPr/>
          <p:nvPr/>
        </p:nvSpPr>
        <p:spPr>
          <a:xfrm>
            <a:off x="4331135" y="-1"/>
            <a:ext cx="4408921" cy="6858001"/>
          </a:xfrm>
          <a:custGeom>
            <a:avLst/>
            <a:gdLst/>
            <a:ahLst/>
            <a:cxnLst>
              <a:cxn ang="0">
                <a:pos x="wd2" y="hd2"/>
              </a:cxn>
              <a:cxn ang="5400000">
                <a:pos x="wd2" y="hd2"/>
              </a:cxn>
              <a:cxn ang="10800000">
                <a:pos x="wd2" y="hd2"/>
              </a:cxn>
              <a:cxn ang="16200000">
                <a:pos x="wd2" y="hd2"/>
              </a:cxn>
            </a:cxnLst>
            <a:rect l="0" t="0" r="r" b="b"/>
            <a:pathLst>
              <a:path w="21600" h="21600" extrusionOk="0">
                <a:moveTo>
                  <a:pt x="12180" y="0"/>
                </a:moveTo>
                <a:lnTo>
                  <a:pt x="0" y="21600"/>
                </a:lnTo>
                <a:lnTo>
                  <a:pt x="9420" y="21600"/>
                </a:lnTo>
                <a:lnTo>
                  <a:pt x="21600" y="0"/>
                </a:lnTo>
                <a:lnTo>
                  <a:pt x="12180" y="0"/>
                </a:lnTo>
                <a:close/>
              </a:path>
            </a:pathLst>
          </a:custGeom>
          <a:solidFill>
            <a:srgbClr val="00152F">
              <a:alpha val="50000"/>
            </a:srgbClr>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1895" name="Shape"/>
          <p:cNvSpPr/>
          <p:nvPr/>
        </p:nvSpPr>
        <p:spPr>
          <a:xfrm>
            <a:off x="4726266" y="-1"/>
            <a:ext cx="7467645" cy="6858001"/>
          </a:xfrm>
          <a:custGeom>
            <a:avLst/>
            <a:gdLst/>
            <a:ahLst/>
            <a:cxnLst>
              <a:cxn ang="0">
                <a:pos x="wd2" y="hd2"/>
              </a:cxn>
              <a:cxn ang="5400000">
                <a:pos x="wd2" y="hd2"/>
              </a:cxn>
              <a:cxn ang="10800000">
                <a:pos x="wd2" y="hd2"/>
              </a:cxn>
              <a:cxn ang="16200000">
                <a:pos x="wd2" y="hd2"/>
              </a:cxn>
            </a:cxnLst>
            <a:rect l="0" t="0" r="r" b="b"/>
            <a:pathLst>
              <a:path w="21600" h="21600" extrusionOk="0">
                <a:moveTo>
                  <a:pt x="7269" y="0"/>
                </a:moveTo>
                <a:lnTo>
                  <a:pt x="0" y="21600"/>
                </a:lnTo>
                <a:lnTo>
                  <a:pt x="21600" y="21600"/>
                </a:lnTo>
                <a:lnTo>
                  <a:pt x="21600" y="0"/>
                </a:lnTo>
                <a:lnTo>
                  <a:pt x="7269" y="0"/>
                </a:lnTo>
                <a:close/>
              </a:path>
            </a:pathLst>
          </a:custGeom>
          <a:solidFill>
            <a:srgbClr val="024639"/>
          </a:solidFill>
          <a:ln w="12700">
            <a:miter lim="400000"/>
          </a:ln>
          <a:effectLst>
            <a:outerShdw blurRad="1270000" dist="635000" dir="8100000" rotWithShape="0">
              <a:srgbClr val="000000">
                <a:alpha val="25000"/>
              </a:srgbClr>
            </a:outerShdw>
          </a:effectLst>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dirty="0"/>
          </a:p>
        </p:txBody>
      </p:sp>
      <p:sp>
        <p:nvSpPr>
          <p:cNvPr id="9" name="TextBox 8">
            <a:extLst>
              <a:ext uri="{FF2B5EF4-FFF2-40B4-BE49-F238E27FC236}">
                <a16:creationId xmlns:a16="http://schemas.microsoft.com/office/drawing/2014/main" id="{7E8C01D5-8546-4292-8FD3-AE951F065939}"/>
              </a:ext>
            </a:extLst>
          </p:cNvPr>
          <p:cNvSpPr txBox="1"/>
          <p:nvPr/>
        </p:nvSpPr>
        <p:spPr>
          <a:xfrm>
            <a:off x="141971" y="1319874"/>
            <a:ext cx="5954029" cy="461665"/>
          </a:xfrm>
          <a:prstGeom prst="rect">
            <a:avLst/>
          </a:prstGeom>
          <a:noFill/>
        </p:spPr>
        <p:txBody>
          <a:bodyPr wrap="square" rtlCol="0">
            <a:spAutoFit/>
          </a:bodyPr>
          <a:lstStyle/>
          <a:p>
            <a:pPr marL="571500" indent="-5715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In 2014, Alghamdi et. al.</a:t>
            </a:r>
            <a:endParaRPr lang="en-US"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3B6D203-8524-461F-A7D5-0088C6628EC7}"/>
              </a:ext>
            </a:extLst>
          </p:cNvPr>
          <p:cNvSpPr txBox="1"/>
          <p:nvPr/>
        </p:nvSpPr>
        <p:spPr>
          <a:xfrm>
            <a:off x="375319" y="2034870"/>
            <a:ext cx="4529190" cy="3268652"/>
          </a:xfrm>
          <a:prstGeom prst="rect">
            <a:avLst/>
          </a:prstGeom>
          <a:noFill/>
        </p:spPr>
        <p:txBody>
          <a:bodyPr wrap="square" rtlCol="0">
            <a:spAutoFit/>
          </a:bodyPr>
          <a:lstStyle/>
          <a:p>
            <a:pPr marL="342900" indent="-342900" algn="justLow">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above 1500 essays.</a:t>
            </a:r>
          </a:p>
          <a:p>
            <a:pPr algn="justLow">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Low">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Word2Vec, the structure, and meaning of Arabic text with K-Fold cross-validation</a:t>
            </a:r>
          </a:p>
          <a:p>
            <a:pPr marL="285750" indent="-285750" algn="justLow">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Low">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accuracy of 85.35. </a:t>
            </a:r>
          </a:p>
        </p:txBody>
      </p:sp>
      <p:pic>
        <p:nvPicPr>
          <p:cNvPr id="3" name="Picture 2">
            <a:extLst>
              <a:ext uri="{FF2B5EF4-FFF2-40B4-BE49-F238E27FC236}">
                <a16:creationId xmlns:a16="http://schemas.microsoft.com/office/drawing/2014/main" id="{66D19F3B-EFC5-43AB-37D3-C8C9AA961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406" y="692681"/>
            <a:ext cx="3406190" cy="5953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2832</TotalTime>
  <Words>520</Words>
  <Application>Microsoft Office PowerPoint</Application>
  <PresentationFormat>Widescreen</PresentationFormat>
  <Paragraphs>153</Paragraphs>
  <Slides>28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Calibri Light</vt:lpstr>
      <vt:lpstr>CMR12</vt:lpstr>
      <vt:lpstr>Helvetica Light</vt:lpstr>
      <vt:lpstr>Montserrat-Regular</vt:lpstr>
      <vt:lpstr>Raleway</vt:lpstr>
      <vt:lpstr>Raleway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haleemah hmedan</dc:creator>
  <cp:lastModifiedBy>zeynep</cp:lastModifiedBy>
  <cp:revision>104</cp:revision>
  <dcterms:created xsi:type="dcterms:W3CDTF">2022-03-08T05:51:38Z</dcterms:created>
  <dcterms:modified xsi:type="dcterms:W3CDTF">2023-07-30T06:33:17Z</dcterms:modified>
</cp:coreProperties>
</file>